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1.jpg" ContentType="image/gif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180"/>
  </p:notesMasterIdLst>
  <p:sldIdLst>
    <p:sldId id="413" r:id="rId2"/>
    <p:sldId id="414" r:id="rId3"/>
    <p:sldId id="415" r:id="rId4"/>
    <p:sldId id="416" r:id="rId5"/>
    <p:sldId id="418" r:id="rId6"/>
    <p:sldId id="420" r:id="rId7"/>
    <p:sldId id="419" r:id="rId8"/>
    <p:sldId id="421" r:id="rId9"/>
    <p:sldId id="426" r:id="rId10"/>
    <p:sldId id="425" r:id="rId11"/>
    <p:sldId id="423" r:id="rId12"/>
    <p:sldId id="424" r:id="rId13"/>
    <p:sldId id="422" r:id="rId14"/>
    <p:sldId id="427" r:id="rId15"/>
    <p:sldId id="428" r:id="rId16"/>
    <p:sldId id="430" r:id="rId17"/>
    <p:sldId id="429" r:id="rId18"/>
    <p:sldId id="417" r:id="rId19"/>
    <p:sldId id="432" r:id="rId20"/>
    <p:sldId id="433" r:id="rId21"/>
    <p:sldId id="434" r:id="rId22"/>
    <p:sldId id="435" r:id="rId23"/>
    <p:sldId id="436" r:id="rId24"/>
    <p:sldId id="437" r:id="rId25"/>
    <p:sldId id="438" r:id="rId26"/>
    <p:sldId id="446" r:id="rId27"/>
    <p:sldId id="439" r:id="rId28"/>
    <p:sldId id="447" r:id="rId29"/>
    <p:sldId id="452" r:id="rId30"/>
    <p:sldId id="456" r:id="rId31"/>
    <p:sldId id="453" r:id="rId32"/>
    <p:sldId id="455" r:id="rId33"/>
    <p:sldId id="448" r:id="rId34"/>
    <p:sldId id="449" r:id="rId35"/>
    <p:sldId id="450" r:id="rId36"/>
    <p:sldId id="451" r:id="rId37"/>
    <p:sldId id="459" r:id="rId38"/>
    <p:sldId id="461" r:id="rId39"/>
    <p:sldId id="462" r:id="rId40"/>
    <p:sldId id="458" r:id="rId41"/>
    <p:sldId id="463" r:id="rId42"/>
    <p:sldId id="464" r:id="rId43"/>
    <p:sldId id="467" r:id="rId44"/>
    <p:sldId id="466" r:id="rId45"/>
    <p:sldId id="476" r:id="rId46"/>
    <p:sldId id="468" r:id="rId47"/>
    <p:sldId id="472" r:id="rId48"/>
    <p:sldId id="471" r:id="rId49"/>
    <p:sldId id="470" r:id="rId50"/>
    <p:sldId id="473" r:id="rId51"/>
    <p:sldId id="474" r:id="rId52"/>
    <p:sldId id="477" r:id="rId53"/>
    <p:sldId id="479" r:id="rId54"/>
    <p:sldId id="480" r:id="rId55"/>
    <p:sldId id="483" r:id="rId56"/>
    <p:sldId id="484" r:id="rId57"/>
    <p:sldId id="481" r:id="rId58"/>
    <p:sldId id="478" r:id="rId59"/>
    <p:sldId id="486" r:id="rId60"/>
    <p:sldId id="487" r:id="rId61"/>
    <p:sldId id="488" r:id="rId62"/>
    <p:sldId id="482" r:id="rId63"/>
    <p:sldId id="489" r:id="rId64"/>
    <p:sldId id="490" r:id="rId65"/>
    <p:sldId id="494" r:id="rId66"/>
    <p:sldId id="495" r:id="rId67"/>
    <p:sldId id="496" r:id="rId68"/>
    <p:sldId id="497" r:id="rId69"/>
    <p:sldId id="492" r:id="rId70"/>
    <p:sldId id="498" r:id="rId71"/>
    <p:sldId id="485" r:id="rId72"/>
    <p:sldId id="493" r:id="rId73"/>
    <p:sldId id="501" r:id="rId74"/>
    <p:sldId id="546" r:id="rId75"/>
    <p:sldId id="545" r:id="rId76"/>
    <p:sldId id="547" r:id="rId77"/>
    <p:sldId id="548" r:id="rId78"/>
    <p:sldId id="554" r:id="rId79"/>
    <p:sldId id="556" r:id="rId80"/>
    <p:sldId id="557" r:id="rId81"/>
    <p:sldId id="558" r:id="rId82"/>
    <p:sldId id="561" r:id="rId83"/>
    <p:sldId id="559" r:id="rId84"/>
    <p:sldId id="560" r:id="rId85"/>
    <p:sldId id="562" r:id="rId86"/>
    <p:sldId id="500" r:id="rId87"/>
    <p:sldId id="503" r:id="rId88"/>
    <p:sldId id="504" r:id="rId89"/>
    <p:sldId id="505" r:id="rId90"/>
    <p:sldId id="506" r:id="rId91"/>
    <p:sldId id="507" r:id="rId92"/>
    <p:sldId id="512" r:id="rId93"/>
    <p:sldId id="514" r:id="rId94"/>
    <p:sldId id="513" r:id="rId95"/>
    <p:sldId id="511" r:id="rId96"/>
    <p:sldId id="509" r:id="rId97"/>
    <p:sldId id="508" r:id="rId98"/>
    <p:sldId id="510" r:id="rId99"/>
    <p:sldId id="515" r:id="rId100"/>
    <p:sldId id="502" r:id="rId101"/>
    <p:sldId id="518" r:id="rId102"/>
    <p:sldId id="517" r:id="rId103"/>
    <p:sldId id="519" r:id="rId104"/>
    <p:sldId id="520" r:id="rId105"/>
    <p:sldId id="521" r:id="rId106"/>
    <p:sldId id="523" r:id="rId107"/>
    <p:sldId id="524" r:id="rId108"/>
    <p:sldId id="516" r:id="rId109"/>
    <p:sldId id="532" r:id="rId110"/>
    <p:sldId id="527" r:id="rId111"/>
    <p:sldId id="528" r:id="rId112"/>
    <p:sldId id="529" r:id="rId113"/>
    <p:sldId id="526" r:id="rId114"/>
    <p:sldId id="530" r:id="rId115"/>
    <p:sldId id="531" r:id="rId116"/>
    <p:sldId id="533" r:id="rId117"/>
    <p:sldId id="534" r:id="rId118"/>
    <p:sldId id="537" r:id="rId119"/>
    <p:sldId id="535" r:id="rId120"/>
    <p:sldId id="538" r:id="rId121"/>
    <p:sldId id="536" r:id="rId122"/>
    <p:sldId id="539" r:id="rId123"/>
    <p:sldId id="540" r:id="rId124"/>
    <p:sldId id="544" r:id="rId125"/>
    <p:sldId id="542" r:id="rId126"/>
    <p:sldId id="543" r:id="rId127"/>
    <p:sldId id="525" r:id="rId128"/>
    <p:sldId id="564" r:id="rId129"/>
    <p:sldId id="570" r:id="rId130"/>
    <p:sldId id="571" r:id="rId131"/>
    <p:sldId id="572" r:id="rId132"/>
    <p:sldId id="573" r:id="rId133"/>
    <p:sldId id="566" r:id="rId134"/>
    <p:sldId id="567" r:id="rId135"/>
    <p:sldId id="568" r:id="rId136"/>
    <p:sldId id="569" r:id="rId137"/>
    <p:sldId id="576" r:id="rId138"/>
    <p:sldId id="574" r:id="rId139"/>
    <p:sldId id="575" r:id="rId140"/>
    <p:sldId id="577" r:id="rId141"/>
    <p:sldId id="578" r:id="rId142"/>
    <p:sldId id="584" r:id="rId143"/>
    <p:sldId id="581" r:id="rId144"/>
    <p:sldId id="582" r:id="rId145"/>
    <p:sldId id="580" r:id="rId146"/>
    <p:sldId id="563" r:id="rId147"/>
    <p:sldId id="587" r:id="rId148"/>
    <p:sldId id="603" r:id="rId149"/>
    <p:sldId id="588" r:id="rId150"/>
    <p:sldId id="589" r:id="rId151"/>
    <p:sldId id="597" r:id="rId152"/>
    <p:sldId id="601" r:id="rId153"/>
    <p:sldId id="602" r:id="rId154"/>
    <p:sldId id="595" r:id="rId155"/>
    <p:sldId id="596" r:id="rId156"/>
    <p:sldId id="600" r:id="rId157"/>
    <p:sldId id="604" r:id="rId158"/>
    <p:sldId id="605" r:id="rId159"/>
    <p:sldId id="606" r:id="rId160"/>
    <p:sldId id="607" r:id="rId161"/>
    <p:sldId id="612" r:id="rId162"/>
    <p:sldId id="613" r:id="rId163"/>
    <p:sldId id="614" r:id="rId164"/>
    <p:sldId id="618" r:id="rId165"/>
    <p:sldId id="619" r:id="rId166"/>
    <p:sldId id="617" r:id="rId167"/>
    <p:sldId id="585" r:id="rId168"/>
    <p:sldId id="621" r:id="rId169"/>
    <p:sldId id="622" r:id="rId170"/>
    <p:sldId id="623" r:id="rId171"/>
    <p:sldId id="624" r:id="rId172"/>
    <p:sldId id="631" r:id="rId173"/>
    <p:sldId id="625" r:id="rId174"/>
    <p:sldId id="626" r:id="rId175"/>
    <p:sldId id="632" r:id="rId176"/>
    <p:sldId id="628" r:id="rId177"/>
    <p:sldId id="629" r:id="rId178"/>
    <p:sldId id="620" r:id="rId17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1-综述" id="{96041354-8723-440A-BB76-CBD4A8E69047}">
          <p14:sldIdLst>
            <p14:sldId id="413"/>
            <p14:sldId id="414"/>
            <p14:sldId id="415"/>
            <p14:sldId id="416"/>
            <p14:sldId id="418"/>
            <p14:sldId id="420"/>
            <p14:sldId id="419"/>
            <p14:sldId id="421"/>
            <p14:sldId id="426"/>
            <p14:sldId id="425"/>
            <p14:sldId id="423"/>
            <p14:sldId id="424"/>
            <p14:sldId id="422"/>
          </p14:sldIdLst>
        </p14:section>
        <p14:section name="02-软件安装及新建工程" id="{99D28224-C868-42B6-BDDF-27340D96FD87}">
          <p14:sldIdLst>
            <p14:sldId id="427"/>
            <p14:sldId id="428"/>
            <p14:sldId id="430"/>
            <p14:sldId id="429"/>
          </p14:sldIdLst>
        </p14:section>
        <p14:section name="03-GPIO通用输入输出口" id="{17DAA53C-53D5-44FD-9D3D-7BCA1950DE51}">
          <p14:sldIdLst>
            <p14:sldId id="417"/>
            <p14:sldId id="432"/>
            <p14:sldId id="433"/>
            <p14:sldId id="434"/>
            <p14:sldId id="435"/>
            <p14:sldId id="436"/>
            <p14:sldId id="437"/>
            <p14:sldId id="438"/>
            <p14:sldId id="446"/>
            <p14:sldId id="439"/>
            <p14:sldId id="447"/>
            <p14:sldId id="452"/>
            <p14:sldId id="456"/>
            <p14:sldId id="453"/>
            <p14:sldId id="455"/>
            <p14:sldId id="448"/>
            <p14:sldId id="449"/>
            <p14:sldId id="450"/>
            <p14:sldId id="451"/>
          </p14:sldIdLst>
        </p14:section>
        <p14:section name="04-OLED调试工具" id="{9315E32E-264A-4C73-B024-91BC2E4F3010}">
          <p14:sldIdLst>
            <p14:sldId id="459"/>
            <p14:sldId id="461"/>
            <p14:sldId id="462"/>
            <p14:sldId id="458"/>
          </p14:sldIdLst>
        </p14:section>
        <p14:section name="05-EXTI外部中断" id="{ADAA459B-90EE-4B8D-B32F-613381648906}">
          <p14:sldIdLst>
            <p14:sldId id="463"/>
            <p14:sldId id="464"/>
            <p14:sldId id="467"/>
            <p14:sldId id="466"/>
            <p14:sldId id="476"/>
            <p14:sldId id="468"/>
            <p14:sldId id="472"/>
            <p14:sldId id="471"/>
            <p14:sldId id="470"/>
            <p14:sldId id="473"/>
            <p14:sldId id="474"/>
          </p14:sldIdLst>
        </p14:section>
        <p14:section name="06-TIM定时器" id="{31E2C9C2-35EB-48AC-BCCB-48FB8508D366}">
          <p14:sldIdLst>
            <p14:sldId id="477"/>
            <p14:sldId id="479"/>
            <p14:sldId id="480"/>
            <p14:sldId id="483"/>
            <p14:sldId id="484"/>
            <p14:sldId id="481"/>
            <p14:sldId id="478"/>
            <p14:sldId id="486"/>
            <p14:sldId id="487"/>
            <p14:sldId id="488"/>
            <p14:sldId id="482"/>
            <p14:sldId id="489"/>
            <p14:sldId id="490"/>
            <p14:sldId id="494"/>
            <p14:sldId id="495"/>
            <p14:sldId id="496"/>
            <p14:sldId id="497"/>
            <p14:sldId id="492"/>
            <p14:sldId id="498"/>
            <p14:sldId id="485"/>
            <p14:sldId id="493"/>
            <p14:sldId id="501"/>
            <p14:sldId id="546"/>
            <p14:sldId id="545"/>
            <p14:sldId id="547"/>
            <p14:sldId id="548"/>
            <p14:sldId id="554"/>
            <p14:sldId id="556"/>
            <p14:sldId id="557"/>
            <p14:sldId id="558"/>
            <p14:sldId id="561"/>
            <p14:sldId id="559"/>
            <p14:sldId id="560"/>
            <p14:sldId id="562"/>
          </p14:sldIdLst>
        </p14:section>
        <p14:section name="07-ADC模数转换器" id="{7109D3F1-3B78-44D6-A5B7-56864820C244}">
          <p14:sldIdLst>
            <p14:sldId id="500"/>
            <p14:sldId id="503"/>
            <p14:sldId id="504"/>
            <p14:sldId id="505"/>
            <p14:sldId id="506"/>
            <p14:sldId id="507"/>
            <p14:sldId id="512"/>
            <p14:sldId id="514"/>
            <p14:sldId id="513"/>
            <p14:sldId id="511"/>
            <p14:sldId id="509"/>
            <p14:sldId id="508"/>
            <p14:sldId id="510"/>
            <p14:sldId id="515"/>
          </p14:sldIdLst>
        </p14:section>
        <p14:section name="08-DMA直接存储器存取" id="{7B140C22-04F6-4CB3-ACB1-CD5A5632A9CF}">
          <p14:sldIdLst>
            <p14:sldId id="502"/>
            <p14:sldId id="518"/>
            <p14:sldId id="517"/>
            <p14:sldId id="519"/>
            <p14:sldId id="520"/>
            <p14:sldId id="521"/>
            <p14:sldId id="523"/>
            <p14:sldId id="524"/>
          </p14:sldIdLst>
        </p14:section>
        <p14:section name="09-USART串口" id="{9B7CE57A-8222-4A2E-991B-9C231297CF1E}">
          <p14:sldIdLst>
            <p14:sldId id="516"/>
            <p14:sldId id="532"/>
            <p14:sldId id="527"/>
            <p14:sldId id="528"/>
            <p14:sldId id="529"/>
            <p14:sldId id="526"/>
            <p14:sldId id="530"/>
            <p14:sldId id="531"/>
            <p14:sldId id="533"/>
            <p14:sldId id="534"/>
            <p14:sldId id="537"/>
            <p14:sldId id="535"/>
            <p14:sldId id="538"/>
            <p14:sldId id="536"/>
            <p14:sldId id="539"/>
            <p14:sldId id="540"/>
            <p14:sldId id="544"/>
            <p14:sldId id="542"/>
            <p14:sldId id="543"/>
          </p14:sldIdLst>
        </p14:section>
        <p14:section name="10-I2C通信" id="{E8212939-BE29-403C-9B3E-EF7308E9139D}">
          <p14:sldIdLst>
            <p14:sldId id="525"/>
            <p14:sldId id="564"/>
            <p14:sldId id="570"/>
            <p14:sldId id="571"/>
            <p14:sldId id="572"/>
            <p14:sldId id="573"/>
            <p14:sldId id="566"/>
            <p14:sldId id="567"/>
            <p14:sldId id="568"/>
            <p14:sldId id="569"/>
            <p14:sldId id="576"/>
            <p14:sldId id="574"/>
            <p14:sldId id="575"/>
            <p14:sldId id="577"/>
            <p14:sldId id="578"/>
            <p14:sldId id="584"/>
            <p14:sldId id="581"/>
            <p14:sldId id="582"/>
            <p14:sldId id="580"/>
          </p14:sldIdLst>
        </p14:section>
        <p14:section name="11-SPI通信" id="{02A4216D-66AA-42C0-AF89-593D669636BB}">
          <p14:sldIdLst>
            <p14:sldId id="563"/>
            <p14:sldId id="587"/>
            <p14:sldId id="603"/>
            <p14:sldId id="588"/>
            <p14:sldId id="589"/>
            <p14:sldId id="597"/>
            <p14:sldId id="601"/>
            <p14:sldId id="602"/>
            <p14:sldId id="595"/>
            <p14:sldId id="596"/>
            <p14:sldId id="600"/>
            <p14:sldId id="604"/>
            <p14:sldId id="605"/>
            <p14:sldId id="606"/>
            <p14:sldId id="607"/>
            <p14:sldId id="612"/>
            <p14:sldId id="613"/>
            <p14:sldId id="614"/>
            <p14:sldId id="618"/>
            <p14:sldId id="619"/>
            <p14:sldId id="617"/>
          </p14:sldIdLst>
        </p14:section>
        <p14:section name="12-RTC实时时钟" id="{CE200609-9BC4-4B31-BEF8-8A5E02A53105}">
          <p14:sldIdLst>
            <p14:sldId id="585"/>
            <p14:sldId id="621"/>
            <p14:sldId id="622"/>
            <p14:sldId id="623"/>
            <p14:sldId id="624"/>
            <p14:sldId id="631"/>
            <p14:sldId id="625"/>
            <p14:sldId id="626"/>
            <p14:sldId id="632"/>
            <p14:sldId id="628"/>
            <p14:sldId id="629"/>
          </p14:sldIdLst>
        </p14:section>
        <p14:section name="END" id="{C4E861BE-D65D-4A19-8A1A-8F5649DF8376}">
          <p14:sldIdLst>
            <p14:sldId id="6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rld !" initials="W!" lastIdx="1" clrIdx="0">
    <p:extLst>
      <p:ext uri="{19B8F6BF-5375-455C-9EA6-DF929625EA0E}">
        <p15:presenceInfo xmlns:p15="http://schemas.microsoft.com/office/powerpoint/2012/main" userId="7425c45f88ecb8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6909"/>
    <a:srgbClr val="D37726"/>
    <a:srgbClr val="BF9000"/>
    <a:srgbClr val="93670F"/>
    <a:srgbClr val="A9584C"/>
    <a:srgbClr val="7F6000"/>
    <a:srgbClr val="0F78C3"/>
    <a:srgbClr val="FFC000"/>
    <a:srgbClr val="F0F0F0"/>
    <a:srgbClr val="C1AD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2" autoAdjust="0"/>
    <p:restoredTop sz="95201" autoAdjust="0"/>
  </p:normalViewPr>
  <p:slideViewPr>
    <p:cSldViewPr snapToGrid="0">
      <p:cViewPr varScale="1">
        <p:scale>
          <a:sx n="96" d="100"/>
          <a:sy n="96" d="100"/>
        </p:scale>
        <p:origin x="86" y="62"/>
      </p:cViewPr>
      <p:guideLst/>
    </p:cSldViewPr>
  </p:slideViewPr>
  <p:outlineViewPr>
    <p:cViewPr>
      <p:scale>
        <a:sx n="33" d="100"/>
        <a:sy n="33" d="100"/>
      </p:scale>
      <p:origin x="0" y="-239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130"/>
    </p:cViewPr>
  </p:sorterViewPr>
  <p:notesViewPr>
    <p:cSldViewPr snapToGrid="0">
      <p:cViewPr varScale="1">
        <p:scale>
          <a:sx n="66" d="100"/>
          <a:sy n="66" d="100"/>
        </p:scale>
        <p:origin x="262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commentAuthors" Target="comment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0B298-4202-4CC8-9A55-E4F3A856E20B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53755-F96D-4BCD-839A-0F5B5CE82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055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53755-F96D-4BCD-839A-0F5B5CE827A1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201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3B226-618F-4BB3-85D7-E7C50B267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C2B66A-72A0-45F1-8F4E-E9BF06226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58EE74-EB9E-4E8C-A878-B3EA3B1E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6E644F-1BF5-4A61-A8D0-05083AFD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FFC6C0-E0DB-4E0C-9737-517CC71C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543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8F788-3EE2-402E-BD3C-62BC3C5A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25CDCE-FE24-440B-ABC2-286F84E4F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F15199-4C8A-4F81-9475-D58B38B4B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B844D8-5818-4518-86BA-A1C9529D5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31E1CF-5238-4622-8A80-157BB56E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760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F1DCE61-66AA-467C-932F-B5CB5331AA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F4CD80-06DA-4D63-A3C4-D8389AFAF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B0355B-4C54-4471-9A07-578866F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BA569F-50E1-4F0A-87BC-FC63A106B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60D811-3E25-4260-873F-CEDDF4F8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0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465F8-8FE5-4C92-91C6-E6519AEE7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55895D-E69F-49C2-93E8-B361D10E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59BA13-169F-447E-9D8F-214BD8C59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6EE98F-DC1A-4AAE-855C-D7E33874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0E44D2-905F-4223-8F69-59DEE666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889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7C334-7F9A-4EC4-94FC-5B857296F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77A4CA-0E89-427D-926C-D284FCB46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E27E53-827F-45B6-A54A-0A0FCFC4C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32B9BE-D521-4664-80AC-8E93A5E52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84A850-07D8-4463-9013-DB1AAFD3D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107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B7FEF-9346-4294-BF22-82040026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604A6E-D95A-4F01-B47E-BA6E94C7B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E98A62-9117-46AB-BA97-2D99847BF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329A8D-012A-4F8A-952B-F445B247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B6FF6D-6FFB-4842-BFC3-9C6314A0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0474EF-D38A-4BAA-BCC5-41E6A9AE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82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2697E-9616-403B-900C-773D963C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76BFA7-966C-4FEE-B1F3-225EED51B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DA02C2-AB05-4390-8D46-6B1F4DF72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5C383D-15B4-47FE-938C-113D9B304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751E2B-6A49-4D63-8274-0E233015A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A022EBD-30FF-4487-9A1D-DC568EE76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312985-5E75-449F-861E-8F4EC5E5E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F294D5-E0C5-4233-8B66-8F27D82DE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370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5A40D-7AA7-4B1D-8EB8-48FFDB3A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51DBA2-3B3C-4E06-B4E0-A6A1FCA91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1372E6-8641-40A4-9C16-5E7CC8F3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122F3D-A95B-408C-AC3B-6F0CDE0F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14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DFD8C7-7167-4741-9983-26884EB6E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7BA872C-AA3D-4A8E-9C91-CEBA03DC1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B777C-7B01-477E-8FA3-E6BCA601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53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BF0B6-345D-4525-B75E-1CBDF7CD2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F5754-87C9-4B07-86E9-358CB64B4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D30AE8-E615-45F1-B3CA-34450AA98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6D7263-6F53-4CC4-AAA6-14882F44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A91C38-57B1-4723-BA6A-77A08733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62DDD2-6F5E-4C16-B9E6-481FC71F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24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4723B-76C0-415F-8E72-EB57D6C8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9DF9DC5-709C-499F-ADB4-7341ADC91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B0E313-C22B-446F-8B80-9D5F3E3CC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F26D87-C735-4D2D-BD60-E1FEB109E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85DE3D-B86A-4E87-A838-E2141E127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F8547C-5CAC-4E5A-A738-8D665CBA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89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144A35-66F2-4CA9-A8B4-A9CF8E64D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1642F7-901A-4A7C-A7F2-7635F5D10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CE15B1-33A2-4EFD-B590-F9399FCB0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D9B9E-4049-46EC-BA45-61482909A26F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BE6751-B6C2-4351-B57C-BFAEC6AEC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287763-14B1-41AB-92F9-EC6CB51B9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49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emf"/><Relationship Id="rId4" Type="http://schemas.openxmlformats.org/officeDocument/2006/relationships/oleObject" Target="../embeddings/oleObject2.bin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3" Type="http://schemas.openxmlformats.org/officeDocument/2006/relationships/image" Target="../media/image103.jpg"/><Relationship Id="rId7" Type="http://schemas.openxmlformats.org/officeDocument/2006/relationships/image" Target="../media/image107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jpg"/><Relationship Id="rId5" Type="http://schemas.openxmlformats.org/officeDocument/2006/relationships/image" Target="../media/image105.jpg"/><Relationship Id="rId4" Type="http://schemas.openxmlformats.org/officeDocument/2006/relationships/image" Target="../media/image104.jpg"/><Relationship Id="rId9" Type="http://schemas.openxmlformats.org/officeDocument/2006/relationships/image" Target="../media/image109.jp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jpeg"/><Relationship Id="rId4" Type="http://schemas.openxmlformats.org/officeDocument/2006/relationships/image" Target="../media/image117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jpe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136.jp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课程简介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程序纯手打，手把手教学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最小系统板</a:t>
            </a:r>
            <a:r>
              <a:rPr lang="en-US" altLang="zh-CN" sz="2800"/>
              <a:t>+</a:t>
            </a:r>
            <a:r>
              <a:rPr lang="zh-CN" altLang="en-US" sz="2800"/>
              <a:t>面包板硬件平台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823A66-883C-46E5-A694-AD069287A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80" y="2430542"/>
            <a:ext cx="5511640" cy="41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9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系统结构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828ABC-84A0-4EE3-9FC3-52D45E36F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78" y="1016887"/>
            <a:ext cx="7407643" cy="56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518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DMA</a:t>
            </a:r>
            <a:r>
              <a:rPr lang="zh-CN" altLang="en-US" sz="2800"/>
              <a:t>（</a:t>
            </a:r>
            <a:r>
              <a:rPr lang="en-US" altLang="zh-CN" sz="2800"/>
              <a:t>Direct Memory Access</a:t>
            </a:r>
            <a:r>
              <a:rPr lang="zh-CN" altLang="en-US" sz="2800"/>
              <a:t>）直接存储器存取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DMA</a:t>
            </a:r>
            <a:r>
              <a:rPr lang="zh-CN" altLang="en-US" sz="2800"/>
              <a:t>可以提供外设和存储器或者存储器和存储器之间的高速数据传输，无须</a:t>
            </a:r>
            <a:r>
              <a:rPr lang="en-US" altLang="zh-CN" sz="2800"/>
              <a:t>CPU</a:t>
            </a:r>
            <a:r>
              <a:rPr lang="zh-CN" altLang="en-US" sz="2800"/>
              <a:t>干预，节省了</a:t>
            </a:r>
            <a:r>
              <a:rPr lang="en-US" altLang="zh-CN" sz="2800"/>
              <a:t>CPU</a:t>
            </a:r>
            <a:r>
              <a:rPr lang="zh-CN" altLang="en-US" sz="2800"/>
              <a:t>的资源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12</a:t>
            </a:r>
            <a:r>
              <a:rPr lang="zh-CN" altLang="en-US" sz="2800"/>
              <a:t>个独立可配置的通道： </a:t>
            </a:r>
            <a:r>
              <a:rPr lang="en-US" altLang="zh-CN" sz="2800"/>
              <a:t>DMA1</a:t>
            </a:r>
            <a:r>
              <a:rPr lang="zh-CN" altLang="en-US" sz="2800"/>
              <a:t>（</a:t>
            </a:r>
            <a:r>
              <a:rPr lang="en-US" altLang="zh-CN" sz="2800"/>
              <a:t>7</a:t>
            </a:r>
            <a:r>
              <a:rPr lang="zh-CN" altLang="en-US" sz="2800"/>
              <a:t>个通道）， </a:t>
            </a:r>
            <a:r>
              <a:rPr lang="en-US" altLang="zh-CN" sz="2800"/>
              <a:t>DMA2</a:t>
            </a:r>
            <a:r>
              <a:rPr lang="zh-CN" altLang="en-US" sz="2800"/>
              <a:t>（</a:t>
            </a:r>
            <a:r>
              <a:rPr lang="en-US" altLang="zh-CN" sz="2800"/>
              <a:t>5</a:t>
            </a:r>
            <a:r>
              <a:rPr lang="zh-CN" altLang="en-US" sz="2800"/>
              <a:t>个通道）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每个通道都支持软件触发和特定的硬件触发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DMA</a:t>
            </a:r>
            <a:r>
              <a:rPr lang="zh-CN" altLang="en-US" sz="2800"/>
              <a:t>资源：</a:t>
            </a:r>
            <a:r>
              <a:rPr lang="en-US" altLang="zh-CN" sz="2800"/>
              <a:t>DMA1</a:t>
            </a:r>
            <a:r>
              <a:rPr lang="zh-CN" altLang="en-US" sz="2800"/>
              <a:t>（</a:t>
            </a:r>
            <a:r>
              <a:rPr lang="en-US" altLang="zh-CN" sz="2800"/>
              <a:t>7</a:t>
            </a:r>
            <a:r>
              <a:rPr lang="zh-CN" altLang="en-US" sz="2800"/>
              <a:t>个通道）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9044616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存储器映像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D8CBC16-152A-41D1-8637-45F38EBF9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194655"/>
              </p:ext>
            </p:extLst>
          </p:nvPr>
        </p:nvGraphicFramePr>
        <p:xfrm>
          <a:off x="733857" y="2295048"/>
          <a:ext cx="10724286" cy="2773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71789">
                  <a:extLst>
                    <a:ext uri="{9D8B030D-6E8A-4147-A177-3AD203B41FA5}">
                      <a16:colId xmlns:a16="http://schemas.microsoft.com/office/drawing/2014/main" val="3981235934"/>
                    </a:ext>
                  </a:extLst>
                </a:gridCol>
                <a:gridCol w="2163428">
                  <a:extLst>
                    <a:ext uri="{9D8B030D-6E8A-4147-A177-3AD203B41FA5}">
                      <a16:colId xmlns:a16="http://schemas.microsoft.com/office/drawing/2014/main" val="2717214605"/>
                    </a:ext>
                  </a:extLst>
                </a:gridCol>
                <a:gridCol w="2523637">
                  <a:extLst>
                    <a:ext uri="{9D8B030D-6E8A-4147-A177-3AD203B41FA5}">
                      <a16:colId xmlns:a16="http://schemas.microsoft.com/office/drawing/2014/main" val="789944179"/>
                    </a:ext>
                  </a:extLst>
                </a:gridCol>
                <a:gridCol w="4865432">
                  <a:extLst>
                    <a:ext uri="{9D8B030D-6E8A-4147-A177-3AD203B41FA5}">
                      <a16:colId xmlns:a16="http://schemas.microsoft.com/office/drawing/2014/main" val="2865712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起始地址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用途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16078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ROM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0x0800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程序存储器</a:t>
                      </a:r>
                      <a:r>
                        <a:rPr lang="en-US" altLang="zh-CN" sz="2000"/>
                        <a:t>Flash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</a:t>
                      </a:r>
                      <a:r>
                        <a:rPr lang="en-US" altLang="zh-CN" sz="2000"/>
                        <a:t>C</a:t>
                      </a:r>
                      <a:r>
                        <a:rPr lang="zh-CN" altLang="en-US" sz="2000"/>
                        <a:t>语言编译后的程序代码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488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0x1FFF F000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系统存储器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</a:t>
                      </a:r>
                      <a:r>
                        <a:rPr lang="en-US" altLang="zh-CN" sz="2000"/>
                        <a:t>BootLoader</a:t>
                      </a:r>
                      <a:r>
                        <a:rPr lang="zh-CN" altLang="en-US" sz="2000"/>
                        <a:t>，用于串口下载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9048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0x1FFF F800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选项字节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存储一些独立于程序代码的配置参数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24751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RAM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0x2000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运行内存</a:t>
                      </a:r>
                      <a:r>
                        <a:rPr lang="en-US" altLang="zh-CN" sz="2000"/>
                        <a:t>SRAM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存储运行过程中的临时变量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7249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0x4000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外设寄存器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存储各个外设的配置参数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73940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0xE000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内核外设寄存器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存储内核各个外设的配置参数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901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8318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CC3E3C-D904-4ACE-A6B4-D4E78F187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09" y="1117293"/>
            <a:ext cx="5854782" cy="51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121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B462F2-CEC3-4EB6-B91F-95E52B62609D}"/>
              </a:ext>
            </a:extLst>
          </p:cNvPr>
          <p:cNvSpPr/>
          <p:nvPr/>
        </p:nvSpPr>
        <p:spPr>
          <a:xfrm>
            <a:off x="745066" y="1117601"/>
            <a:ext cx="10701867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3E17DD-0F83-4AB2-A494-449B14095F59}"/>
              </a:ext>
            </a:extLst>
          </p:cNvPr>
          <p:cNvSpPr/>
          <p:nvPr/>
        </p:nvSpPr>
        <p:spPr>
          <a:xfrm>
            <a:off x="3589081" y="2144246"/>
            <a:ext cx="1685533" cy="1105444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外设寄存器</a:t>
            </a:r>
            <a:endParaRPr lang="en-US" altLang="zh-CN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0B9A9E-57B6-4489-9D47-51C0668C1102}"/>
              </a:ext>
            </a:extLst>
          </p:cNvPr>
          <p:cNvSpPr/>
          <p:nvPr/>
        </p:nvSpPr>
        <p:spPr>
          <a:xfrm>
            <a:off x="6640390" y="2141052"/>
            <a:ext cx="1685538" cy="1108638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E2A949C-E4BD-4F7C-AD6B-DE99177CE2E6}"/>
              </a:ext>
            </a:extLst>
          </p:cNvPr>
          <p:cNvSpPr/>
          <p:nvPr/>
        </p:nvSpPr>
        <p:spPr>
          <a:xfrm>
            <a:off x="6854227" y="274412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SRAM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EFF05EE-BDF9-4844-88CE-D8CF71EB2ACC}"/>
              </a:ext>
            </a:extLst>
          </p:cNvPr>
          <p:cNvSpPr/>
          <p:nvPr/>
        </p:nvSpPr>
        <p:spPr>
          <a:xfrm>
            <a:off x="6854228" y="2253511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Flash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87FD000C-7B56-4A8D-A46B-567A88E93BF8}"/>
              </a:ext>
            </a:extLst>
          </p:cNvPr>
          <p:cNvSpPr/>
          <p:nvPr/>
        </p:nvSpPr>
        <p:spPr>
          <a:xfrm>
            <a:off x="5274619" y="2405827"/>
            <a:ext cx="1365765" cy="263971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箭头: 右 54">
            <a:extLst>
              <a:ext uri="{FF2B5EF4-FFF2-40B4-BE49-F238E27FC236}">
                <a16:creationId xmlns:a16="http://schemas.microsoft.com/office/drawing/2014/main" id="{C7F31DF1-E157-4F9C-80A0-89B47C489A3D}"/>
              </a:ext>
            </a:extLst>
          </p:cNvPr>
          <p:cNvSpPr/>
          <p:nvPr/>
        </p:nvSpPr>
        <p:spPr>
          <a:xfrm rot="10800000">
            <a:off x="5274613" y="2652747"/>
            <a:ext cx="1365776" cy="263971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箭头: 上弧形 55">
            <a:extLst>
              <a:ext uri="{FF2B5EF4-FFF2-40B4-BE49-F238E27FC236}">
                <a16:creationId xmlns:a16="http://schemas.microsoft.com/office/drawing/2014/main" id="{BE2B4B86-E868-484B-AD73-3CBFE73203DA}"/>
              </a:ext>
            </a:extLst>
          </p:cNvPr>
          <p:cNvSpPr/>
          <p:nvPr/>
        </p:nvSpPr>
        <p:spPr>
          <a:xfrm rot="5400000">
            <a:off x="8335604" y="2437344"/>
            <a:ext cx="492232" cy="469804"/>
          </a:xfrm>
          <a:prstGeom prst="curvedDown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3D5511B9-D425-4F93-991B-F4F6DAB91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574713"/>
              </p:ext>
            </p:extLst>
          </p:nvPr>
        </p:nvGraphicFramePr>
        <p:xfrm>
          <a:off x="1449380" y="1953691"/>
          <a:ext cx="1749077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49077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外设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起始地址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数据宽度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地址是否自增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graphicFrame>
        <p:nvGraphicFramePr>
          <p:cNvPr id="13" name="表格 5">
            <a:extLst>
              <a:ext uri="{FF2B5EF4-FFF2-40B4-BE49-F238E27FC236}">
                <a16:creationId xmlns:a16="http://schemas.microsoft.com/office/drawing/2014/main" id="{CF52DF7F-C9F0-49DD-85F5-A569993BF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855136"/>
              </p:ext>
            </p:extLst>
          </p:nvPr>
        </p:nvGraphicFramePr>
        <p:xfrm>
          <a:off x="9088838" y="1953691"/>
          <a:ext cx="1749076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49076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存储器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起始地址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数据宽度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地址是否自增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graphicFrame>
        <p:nvGraphicFramePr>
          <p:cNvPr id="14" name="表格 5">
            <a:extLst>
              <a:ext uri="{FF2B5EF4-FFF2-40B4-BE49-F238E27FC236}">
                <a16:creationId xmlns:a16="http://schemas.microsoft.com/office/drawing/2014/main" id="{C3585B71-9CE0-465F-AB1B-01F253ACE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912737"/>
              </p:ext>
            </p:extLst>
          </p:nvPr>
        </p:nvGraphicFramePr>
        <p:xfrm>
          <a:off x="5455255" y="1708848"/>
          <a:ext cx="1004493" cy="37084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004493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方向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268B71E-BA34-4209-B9A7-42A138176FC2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5957501" y="2851631"/>
            <a:ext cx="0" cy="8074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0FC55E5-094F-4214-BAFC-74B1C97637FC}"/>
              </a:ext>
            </a:extLst>
          </p:cNvPr>
          <p:cNvCxnSpPr>
            <a:cxnSpLocks/>
          </p:cNvCxnSpPr>
          <p:nvPr/>
        </p:nvCxnSpPr>
        <p:spPr>
          <a:xfrm flipV="1">
            <a:off x="5961336" y="4027629"/>
            <a:ext cx="0" cy="353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梯形 20">
            <a:extLst>
              <a:ext uri="{FF2B5EF4-FFF2-40B4-BE49-F238E27FC236}">
                <a16:creationId xmlns:a16="http://schemas.microsoft.com/office/drawing/2014/main" id="{F5DBFA9D-3BC1-4CF9-B710-61D9AD3FF871}"/>
              </a:ext>
            </a:extLst>
          </p:cNvPr>
          <p:cNvSpPr/>
          <p:nvPr/>
        </p:nvSpPr>
        <p:spPr>
          <a:xfrm>
            <a:off x="5410440" y="4389974"/>
            <a:ext cx="1094122" cy="368497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592D07B-4B02-4716-AAAB-86889D55870D}"/>
              </a:ext>
            </a:extLst>
          </p:cNvPr>
          <p:cNvCxnSpPr>
            <a:cxnSpLocks/>
          </p:cNvCxnSpPr>
          <p:nvPr/>
        </p:nvCxnSpPr>
        <p:spPr>
          <a:xfrm flipV="1">
            <a:off x="5679500" y="4758471"/>
            <a:ext cx="0" cy="5216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FE8CB2A-20EA-478D-8EE2-F10A45ADB27C}"/>
              </a:ext>
            </a:extLst>
          </p:cNvPr>
          <p:cNvCxnSpPr>
            <a:cxnSpLocks/>
          </p:cNvCxnSpPr>
          <p:nvPr/>
        </p:nvCxnSpPr>
        <p:spPr>
          <a:xfrm flipV="1">
            <a:off x="6252017" y="4758471"/>
            <a:ext cx="0" cy="5216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10E4D65F-87E5-404E-8DB9-45F4F389B709}"/>
              </a:ext>
            </a:extLst>
          </p:cNvPr>
          <p:cNvSpPr/>
          <p:nvPr/>
        </p:nvSpPr>
        <p:spPr>
          <a:xfrm>
            <a:off x="3475824" y="508847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硬件触发</a:t>
            </a:r>
            <a:endParaRPr lang="en-US" altLang="zh-CN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BC67365-381E-4107-B317-4C65D6408143}"/>
              </a:ext>
            </a:extLst>
          </p:cNvPr>
          <p:cNvSpPr/>
          <p:nvPr/>
        </p:nvSpPr>
        <p:spPr>
          <a:xfrm>
            <a:off x="7205033" y="5098445"/>
            <a:ext cx="1365762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软件触发</a:t>
            </a:r>
            <a:endParaRPr lang="en-US" altLang="zh-CN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5005223-F168-49BD-84F5-DC4E4AFB5454}"/>
              </a:ext>
            </a:extLst>
          </p:cNvPr>
          <p:cNvCxnSpPr>
            <a:cxnSpLocks/>
            <a:stCxn id="32" idx="1"/>
            <a:endCxn id="21" idx="3"/>
          </p:cNvCxnSpPr>
          <p:nvPr/>
        </p:nvCxnSpPr>
        <p:spPr>
          <a:xfrm flipH="1" flipV="1">
            <a:off x="6458500" y="4574223"/>
            <a:ext cx="746533" cy="11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表格 5">
            <a:extLst>
              <a:ext uri="{FF2B5EF4-FFF2-40B4-BE49-F238E27FC236}">
                <a16:creationId xmlns:a16="http://schemas.microsoft.com/office/drawing/2014/main" id="{8EE142B5-327F-4968-8654-B5642203F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740313"/>
              </p:ext>
            </p:extLst>
          </p:nvPr>
        </p:nvGraphicFramePr>
        <p:xfrm>
          <a:off x="7205033" y="4389905"/>
          <a:ext cx="1365764" cy="37084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M2M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graphicFrame>
        <p:nvGraphicFramePr>
          <p:cNvPr id="33" name="表格 5">
            <a:extLst>
              <a:ext uri="{FF2B5EF4-FFF2-40B4-BE49-F238E27FC236}">
                <a16:creationId xmlns:a16="http://schemas.microsoft.com/office/drawing/2014/main" id="{2451087E-69A5-48EF-BC1B-041325ED7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850025"/>
              </p:ext>
            </p:extLst>
          </p:nvPr>
        </p:nvGraphicFramePr>
        <p:xfrm>
          <a:off x="5274619" y="3659119"/>
          <a:ext cx="1365764" cy="36851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6851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传输计数器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sp>
        <p:nvSpPr>
          <p:cNvPr id="34" name="箭头: 右 33">
            <a:extLst>
              <a:ext uri="{FF2B5EF4-FFF2-40B4-BE49-F238E27FC236}">
                <a16:creationId xmlns:a16="http://schemas.microsoft.com/office/drawing/2014/main" id="{851E3A64-551A-41C3-930F-DEA087666B1E}"/>
              </a:ext>
            </a:extLst>
          </p:cNvPr>
          <p:cNvSpPr/>
          <p:nvPr/>
        </p:nvSpPr>
        <p:spPr>
          <a:xfrm rot="10800000">
            <a:off x="6657253" y="3730505"/>
            <a:ext cx="530910" cy="224034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5" name="表格 5">
            <a:extLst>
              <a:ext uri="{FF2B5EF4-FFF2-40B4-BE49-F238E27FC236}">
                <a16:creationId xmlns:a16="http://schemas.microsoft.com/office/drawing/2014/main" id="{5591F23E-7BFD-47DE-BEA3-488BEE782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498179"/>
              </p:ext>
            </p:extLst>
          </p:nvPr>
        </p:nvGraphicFramePr>
        <p:xfrm>
          <a:off x="7205033" y="3659119"/>
          <a:ext cx="1365764" cy="36851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6851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自动重装器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546EB3D-E4BB-460E-A224-33EBEEAA0953}"/>
              </a:ext>
            </a:extLst>
          </p:cNvPr>
          <p:cNvCxnSpPr>
            <a:cxnSpLocks/>
          </p:cNvCxnSpPr>
          <p:nvPr/>
        </p:nvCxnSpPr>
        <p:spPr>
          <a:xfrm>
            <a:off x="5957501" y="2083443"/>
            <a:ext cx="0" cy="371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5AD1D52-5294-4227-B4F8-4DC653A66542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252017" y="5290101"/>
            <a:ext cx="953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75F718C8-5696-4835-B142-3A9AF2C4EF25}"/>
              </a:ext>
            </a:extLst>
          </p:cNvPr>
          <p:cNvSpPr/>
          <p:nvPr/>
        </p:nvSpPr>
        <p:spPr>
          <a:xfrm>
            <a:off x="9728537" y="5093283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8F06802-3B96-47E9-8BF8-C150941B7B82}"/>
              </a:ext>
            </a:extLst>
          </p:cNvPr>
          <p:cNvCxnSpPr>
            <a:cxnSpLocks/>
          </p:cNvCxnSpPr>
          <p:nvPr/>
        </p:nvCxnSpPr>
        <p:spPr>
          <a:xfrm flipH="1">
            <a:off x="4726484" y="5290101"/>
            <a:ext cx="953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7D0710A-87F9-4FE3-82D2-3E6596547C58}"/>
              </a:ext>
            </a:extLst>
          </p:cNvPr>
          <p:cNvSpPr txBox="1"/>
          <p:nvPr/>
        </p:nvSpPr>
        <p:spPr>
          <a:xfrm>
            <a:off x="5516658" y="4388492"/>
            <a:ext cx="88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0       1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4445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请求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CBFF5C-0E06-4AD8-80DA-73C513D0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28" y="962271"/>
            <a:ext cx="4773943" cy="55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170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数据宽度与对齐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836AEE-13FA-4A8F-A1B7-9DF8685B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073" y="1028746"/>
            <a:ext cx="5655853" cy="54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339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数据转运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+DMA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30" name="表格 2">
            <a:extLst>
              <a:ext uri="{FF2B5EF4-FFF2-40B4-BE49-F238E27FC236}">
                <a16:creationId xmlns:a16="http://schemas.microsoft.com/office/drawing/2014/main" id="{2247B247-7FDA-4AFD-BC46-6FEEDE557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142775"/>
              </p:ext>
            </p:extLst>
          </p:nvPr>
        </p:nvGraphicFramePr>
        <p:xfrm>
          <a:off x="7398701" y="2165057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DataB[0]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DataB[1]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DataB[2]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DataB[3]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DataB[4]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DataB[5]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DataB[6]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</a:tbl>
          </a:graphicData>
        </a:graphic>
      </p:graphicFrame>
      <p:sp>
        <p:nvSpPr>
          <p:cNvPr id="52" name="文本框 51">
            <a:extLst>
              <a:ext uri="{FF2B5EF4-FFF2-40B4-BE49-F238E27FC236}">
                <a16:creationId xmlns:a16="http://schemas.microsoft.com/office/drawing/2014/main" id="{72DEBF4F-E122-46E4-86A0-08C707E73C17}"/>
              </a:ext>
            </a:extLst>
          </p:cNvPr>
          <p:cNvSpPr txBox="1"/>
          <p:nvPr/>
        </p:nvSpPr>
        <p:spPr>
          <a:xfrm>
            <a:off x="6844244" y="4475175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uint8_t DataB[7];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1F9E321-2D2E-4897-B076-177A71CE58CD}"/>
              </a:ext>
            </a:extLst>
          </p:cNvPr>
          <p:cNvCxnSpPr>
            <a:cxnSpLocks/>
          </p:cNvCxnSpPr>
          <p:nvPr/>
        </p:nvCxnSpPr>
        <p:spPr>
          <a:xfrm flipV="1">
            <a:off x="4147645" y="2301818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4FD8BEA-F02B-44CC-8E66-1CFB94391874}"/>
              </a:ext>
            </a:extLst>
          </p:cNvPr>
          <p:cNvCxnSpPr>
            <a:cxnSpLocks/>
          </p:cNvCxnSpPr>
          <p:nvPr/>
        </p:nvCxnSpPr>
        <p:spPr>
          <a:xfrm flipV="1">
            <a:off x="4147645" y="2596796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12D5BB2-72B1-4709-B769-FF5A1F8DD7E7}"/>
              </a:ext>
            </a:extLst>
          </p:cNvPr>
          <p:cNvCxnSpPr>
            <a:cxnSpLocks/>
          </p:cNvCxnSpPr>
          <p:nvPr/>
        </p:nvCxnSpPr>
        <p:spPr>
          <a:xfrm flipV="1">
            <a:off x="4147645" y="2906536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7E6EA57-0F56-4C43-836A-56DF5AEAB2BA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4147645" y="3231857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2BF0A58-2ED3-4B18-8CCE-501FD0C07DC4}"/>
              </a:ext>
            </a:extLst>
          </p:cNvPr>
          <p:cNvCxnSpPr>
            <a:cxnSpLocks/>
          </p:cNvCxnSpPr>
          <p:nvPr/>
        </p:nvCxnSpPr>
        <p:spPr>
          <a:xfrm>
            <a:off x="4142490" y="3545511"/>
            <a:ext cx="32585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3CDE43C-71EC-4997-9B34-68C9FB4B72D9}"/>
              </a:ext>
            </a:extLst>
          </p:cNvPr>
          <p:cNvCxnSpPr>
            <a:cxnSpLocks/>
          </p:cNvCxnSpPr>
          <p:nvPr/>
        </p:nvCxnSpPr>
        <p:spPr>
          <a:xfrm>
            <a:off x="4147645" y="3834679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686EA2C-E319-47B7-B082-97265882AC33}"/>
              </a:ext>
            </a:extLst>
          </p:cNvPr>
          <p:cNvCxnSpPr>
            <a:cxnSpLocks/>
          </p:cNvCxnSpPr>
          <p:nvPr/>
        </p:nvCxnSpPr>
        <p:spPr>
          <a:xfrm>
            <a:off x="4147645" y="4144606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324DA18E-9ECA-479A-9DAC-FD3A6938B834}"/>
              </a:ext>
            </a:extLst>
          </p:cNvPr>
          <p:cNvSpPr txBox="1"/>
          <p:nvPr/>
        </p:nvSpPr>
        <p:spPr>
          <a:xfrm>
            <a:off x="2511149" y="1584739"/>
            <a:ext cx="1832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外设地址</a:t>
            </a:r>
            <a:endParaRPr lang="en-US" altLang="zh-CN" sz="200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4B59ED9-2F33-4542-82B1-E547AF64795C}"/>
              </a:ext>
            </a:extLst>
          </p:cNvPr>
          <p:cNvSpPr txBox="1"/>
          <p:nvPr/>
        </p:nvSpPr>
        <p:spPr>
          <a:xfrm>
            <a:off x="7003333" y="1586497"/>
            <a:ext cx="222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存储器地址</a:t>
            </a:r>
            <a:endParaRPr lang="en-US" altLang="zh-CN" sz="200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D1BC713-6560-433B-BA27-501406FD17C7}"/>
              </a:ext>
            </a:extLst>
          </p:cNvPr>
          <p:cNvSpPr/>
          <p:nvPr/>
        </p:nvSpPr>
        <p:spPr>
          <a:xfrm>
            <a:off x="5160057" y="5413849"/>
            <a:ext cx="1218150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软件触发</a:t>
            </a:r>
            <a:endParaRPr lang="en-US" altLang="zh-CN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F1A4ADD-7258-484B-B419-70F9F55ED22D}"/>
              </a:ext>
            </a:extLst>
          </p:cNvPr>
          <p:cNvSpPr/>
          <p:nvPr/>
        </p:nvSpPr>
        <p:spPr>
          <a:xfrm>
            <a:off x="5160057" y="4663219"/>
            <a:ext cx="1218150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DMA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A7A1A305-92B2-45B8-BE86-01796C9EA9D5}"/>
              </a:ext>
            </a:extLst>
          </p:cNvPr>
          <p:cNvCxnSpPr>
            <a:cxnSpLocks/>
          </p:cNvCxnSpPr>
          <p:nvPr/>
        </p:nvCxnSpPr>
        <p:spPr>
          <a:xfrm rot="16200000">
            <a:off x="5594394" y="5238589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表格 2">
            <a:extLst>
              <a:ext uri="{FF2B5EF4-FFF2-40B4-BE49-F238E27FC236}">
                <a16:creationId xmlns:a16="http://schemas.microsoft.com/office/drawing/2014/main" id="{437434D7-59DA-4888-9C1C-CD22D344A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068104"/>
              </p:ext>
            </p:extLst>
          </p:nvPr>
        </p:nvGraphicFramePr>
        <p:xfrm>
          <a:off x="2707645" y="2165057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DataA[0]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DataA[1]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DataA[2]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DataA[3]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DataA[4]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DataA[5]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DataA[6]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</a:tbl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id="{1EBC69E8-2B6D-4CF5-84DC-4D4506A4B2DA}"/>
              </a:ext>
            </a:extLst>
          </p:cNvPr>
          <p:cNvSpPr txBox="1"/>
          <p:nvPr/>
        </p:nvSpPr>
        <p:spPr>
          <a:xfrm>
            <a:off x="2155528" y="4475175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uint8_t DataA[7];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2BF6E05-4891-476B-9D86-EC82D2220E6F}"/>
              </a:ext>
            </a:extLst>
          </p:cNvPr>
          <p:cNvCxnSpPr>
            <a:cxnSpLocks/>
          </p:cNvCxnSpPr>
          <p:nvPr/>
        </p:nvCxnSpPr>
        <p:spPr>
          <a:xfrm rot="16200000">
            <a:off x="5594394" y="4487959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7548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扫描模式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+DMA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/>
        </p:nvGraphicFramePr>
        <p:xfrm>
          <a:off x="218919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237862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290919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3777007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3629199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307585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左大括号 1">
            <a:extLst>
              <a:ext uri="{FF2B5EF4-FFF2-40B4-BE49-F238E27FC236}">
                <a16:creationId xmlns:a16="http://schemas.microsoft.com/office/drawing/2014/main" id="{2A9457DE-EC1E-4D5A-9158-32CEBA554DAE}"/>
              </a:ext>
            </a:extLst>
          </p:cNvPr>
          <p:cNvSpPr/>
          <p:nvPr/>
        </p:nvSpPr>
        <p:spPr>
          <a:xfrm>
            <a:off x="1208962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0" name="表格 2">
            <a:extLst>
              <a:ext uri="{FF2B5EF4-FFF2-40B4-BE49-F238E27FC236}">
                <a16:creationId xmlns:a16="http://schemas.microsoft.com/office/drawing/2014/main" id="{49285F69-22F4-4464-A527-CD6C24CB5B03}"/>
              </a:ext>
            </a:extLst>
          </p:cNvPr>
          <p:cNvGraphicFramePr>
            <a:graphicFrameLocks noGrp="1"/>
          </p:cNvGraphicFramePr>
          <p:nvPr/>
        </p:nvGraphicFramePr>
        <p:xfrm>
          <a:off x="1402623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5CD9C98B-6E93-4D1C-84AA-D4636842E74B}"/>
              </a:ext>
            </a:extLst>
          </p:cNvPr>
          <p:cNvSpPr/>
          <p:nvPr/>
        </p:nvSpPr>
        <p:spPr>
          <a:xfrm>
            <a:off x="5673645" y="2136853"/>
            <a:ext cx="144000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ADC_DR</a:t>
            </a:r>
          </a:p>
        </p:txBody>
      </p:sp>
      <p:graphicFrame>
        <p:nvGraphicFramePr>
          <p:cNvPr id="30" name="表格 2">
            <a:extLst>
              <a:ext uri="{FF2B5EF4-FFF2-40B4-BE49-F238E27FC236}">
                <a16:creationId xmlns:a16="http://schemas.microsoft.com/office/drawing/2014/main" id="{2247B247-7FDA-4AFD-BC46-6FEEDE557983}"/>
              </a:ext>
            </a:extLst>
          </p:cNvPr>
          <p:cNvGraphicFramePr>
            <a:graphicFrameLocks noGrp="1"/>
          </p:cNvGraphicFramePr>
          <p:nvPr/>
        </p:nvGraphicFramePr>
        <p:xfrm>
          <a:off x="9158092" y="1449450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</a:tbl>
          </a:graphicData>
        </a:graphic>
      </p:graphicFrame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0998587-2968-4B7A-B2E5-1E71C22596D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629199" y="1586211"/>
            <a:ext cx="2044446" cy="7422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40C0E63-9350-40E7-A76A-61B6FEC9003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629199" y="1881188"/>
            <a:ext cx="2044446" cy="4473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D78CD4C-672D-4FAE-ADC9-41E09B3A713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626846" y="2190928"/>
            <a:ext cx="2046799" cy="1375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F54DB95-E5B7-4087-B1DB-81BB474F3E2F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1705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86788D5-12A8-4CBF-A960-DFC66D145A5B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490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EE79497-5324-4E30-ADF0-CADB555A4DD1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796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D0374A6A-A981-49AF-A717-3C349223B4D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1100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72DEBF4F-E122-46E4-86A0-08C707E73C17}"/>
              </a:ext>
            </a:extLst>
          </p:cNvPr>
          <p:cNvSpPr txBox="1"/>
          <p:nvPr/>
        </p:nvSpPr>
        <p:spPr>
          <a:xfrm>
            <a:off x="8603635" y="3759568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uint16_t ADValue[7];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1F9E321-2D2E-4897-B076-177A71CE58CD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113646" y="1586211"/>
            <a:ext cx="2041644" cy="7422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4FD8BEA-F02B-44CC-8E66-1CFB94391874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113646" y="1881189"/>
            <a:ext cx="2041644" cy="447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12D5BB2-72B1-4709-B769-FF5A1F8DD7E7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113646" y="2190929"/>
            <a:ext cx="2041644" cy="137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7E6EA57-0F56-4C43-836A-56DF5AEAB2BA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39291" cy="191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2BF0A58-2ED3-4B18-8CCE-501FD0C07DC4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46799" cy="501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3CDE43C-71EC-4997-9B34-68C9FB4B72D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39291" cy="796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686EA2C-E319-47B7-B082-97265882AC3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39291" cy="1100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324DA18E-9ECA-479A-9DAC-FD3A6938B834}"/>
              </a:ext>
            </a:extLst>
          </p:cNvPr>
          <p:cNvSpPr txBox="1"/>
          <p:nvPr/>
        </p:nvSpPr>
        <p:spPr>
          <a:xfrm>
            <a:off x="5477149" y="1560866"/>
            <a:ext cx="1832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外设地址</a:t>
            </a:r>
            <a:endParaRPr lang="en-US" altLang="zh-CN" sz="200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4B59ED9-2F33-4542-82B1-E547AF64795C}"/>
              </a:ext>
            </a:extLst>
          </p:cNvPr>
          <p:cNvSpPr txBox="1"/>
          <p:nvPr/>
        </p:nvSpPr>
        <p:spPr>
          <a:xfrm>
            <a:off x="8762724" y="870890"/>
            <a:ext cx="222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存储器地址</a:t>
            </a:r>
            <a:endParaRPr lang="en-US" altLang="zh-CN" sz="2000"/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87C4B51F-CC21-497E-8ED9-DADB653377B8}"/>
              </a:ext>
            </a:extLst>
          </p:cNvPr>
          <p:cNvCxnSpPr>
            <a:cxnSpLocks/>
          </p:cNvCxnSpPr>
          <p:nvPr/>
        </p:nvCxnSpPr>
        <p:spPr>
          <a:xfrm>
            <a:off x="4518390" y="3124881"/>
            <a:ext cx="0" cy="7736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01D48F0E-9401-45EA-ABAF-1652E1AE28AF}"/>
              </a:ext>
            </a:extLst>
          </p:cNvPr>
          <p:cNvCxnSpPr>
            <a:cxnSpLocks/>
          </p:cNvCxnSpPr>
          <p:nvPr/>
        </p:nvCxnSpPr>
        <p:spPr>
          <a:xfrm>
            <a:off x="4518390" y="3898515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9D1BC713-6560-433B-BA27-501406FD17C7}"/>
              </a:ext>
            </a:extLst>
          </p:cNvPr>
          <p:cNvSpPr/>
          <p:nvPr/>
        </p:nvSpPr>
        <p:spPr>
          <a:xfrm>
            <a:off x="4868910" y="3698460"/>
            <a:ext cx="1663179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</a:t>
            </a:r>
            <a:r>
              <a:rPr lang="zh-CN" altLang="en-US"/>
              <a:t>硬件触发</a:t>
            </a:r>
            <a:endParaRPr lang="en-US" altLang="zh-CN"/>
          </a:p>
        </p:txBody>
      </p: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34FC348-8F55-4CAE-A714-C7CCB249010E}"/>
              </a:ext>
            </a:extLst>
          </p:cNvPr>
          <p:cNvCxnSpPr>
            <a:cxnSpLocks/>
          </p:cNvCxnSpPr>
          <p:nvPr/>
        </p:nvCxnSpPr>
        <p:spPr>
          <a:xfrm>
            <a:off x="7918380" y="3904738"/>
            <a:ext cx="2698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E4AC72A3-C107-4FC4-B0EB-99366F396903}"/>
              </a:ext>
            </a:extLst>
          </p:cNvPr>
          <p:cNvCxnSpPr>
            <a:cxnSpLocks/>
          </p:cNvCxnSpPr>
          <p:nvPr/>
        </p:nvCxnSpPr>
        <p:spPr>
          <a:xfrm flipV="1">
            <a:off x="8188205" y="3124881"/>
            <a:ext cx="0" cy="7736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BF1A4ADD-7258-484B-B419-70F9F55ED22D}"/>
              </a:ext>
            </a:extLst>
          </p:cNvPr>
          <p:cNvSpPr/>
          <p:nvPr/>
        </p:nvSpPr>
        <p:spPr>
          <a:xfrm>
            <a:off x="6880497" y="3687358"/>
            <a:ext cx="1037883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DMA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A7A1A305-92B2-45B8-BE86-01796C9EA9D5}"/>
              </a:ext>
            </a:extLst>
          </p:cNvPr>
          <p:cNvCxnSpPr>
            <a:cxnSpLocks/>
          </p:cNvCxnSpPr>
          <p:nvPr/>
        </p:nvCxnSpPr>
        <p:spPr>
          <a:xfrm>
            <a:off x="6532089" y="3898515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112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通信接口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通信的目的：将一个设备的数据传送到另一个设备，扩展硬件系统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通信协议：制定通信的规则，通信双方按照协议规则进行数据收发</a:t>
            </a:r>
            <a:endParaRPr lang="en-US" altLang="zh-CN" sz="280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1900D9D-D5EF-45D9-B479-9AB7AA60F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204536"/>
              </p:ext>
            </p:extLst>
          </p:nvPr>
        </p:nvGraphicFramePr>
        <p:xfrm>
          <a:off x="786000" y="2852388"/>
          <a:ext cx="10620000" cy="30291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48024508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64671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4382810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31910275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12078767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86468376"/>
                    </a:ext>
                  </a:extLst>
                </a:gridCol>
              </a:tblGrid>
              <a:tr h="497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名称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引脚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时钟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电平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1282088465"/>
                  </a:ext>
                </a:extLst>
              </a:tr>
              <a:tr h="5175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USART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TX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RX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全双工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异步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单端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点对点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2392432748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I2C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SCL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SDA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半双工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同步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单端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多设备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625492250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SPI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SCLK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MOSI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MISO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CS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全双工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同步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单端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多设备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222964627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CAN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CAN_H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CAN_L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半双工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异步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差分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多设备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1325862959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DP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DM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半双工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异步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差分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点对点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388372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2202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串口通信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串口是一种应用十分广泛的通讯接口，串口成本低、容易使用、通信线路简单，可实现两个设备的互相通信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单片机的串口可以使单片机与单片机、单片机与电脑、单片机与各式各样的模块互相通信，极大地扩展了单片机的应用范围，增强了单片机系统的硬件实力</a:t>
            </a:r>
            <a:endParaRPr lang="en-US" altLang="zh-CN" sz="2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5ACA46-650F-4991-BAB4-D674C384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1" t="19163" r="15612" b="17240"/>
          <a:stretch/>
        </p:blipFill>
        <p:spPr>
          <a:xfrm>
            <a:off x="8158240" y="4087841"/>
            <a:ext cx="2381490" cy="19530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ECAAD7-C0AB-4E9E-A30E-8E6356840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t="19717" r="10814" b="21878"/>
          <a:stretch/>
        </p:blipFill>
        <p:spPr>
          <a:xfrm>
            <a:off x="1912527" y="4083165"/>
            <a:ext cx="2763491" cy="19577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1BC33F-9E52-4D21-AC46-58050CEA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911" y="4087841"/>
            <a:ext cx="2140436" cy="19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28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引脚定义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E2104A-6D85-4F63-8876-F7324741B7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57" y="1025912"/>
            <a:ext cx="4160886" cy="56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034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2BDD09-452C-492C-AB9A-6EACFACF4C78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简单双向串口通信有两根通信线（发送端</a:t>
            </a:r>
            <a:r>
              <a:rPr lang="en-US" altLang="zh-CN" sz="2800"/>
              <a:t>TX</a:t>
            </a:r>
            <a:r>
              <a:rPr lang="zh-CN" altLang="en-US" sz="2800"/>
              <a:t>和接收端</a:t>
            </a:r>
            <a:r>
              <a:rPr lang="en-US" altLang="zh-CN" sz="2800"/>
              <a:t>RX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TX</a:t>
            </a:r>
            <a:r>
              <a:rPr lang="zh-CN" altLang="en-US" sz="2800"/>
              <a:t>与</a:t>
            </a:r>
            <a:r>
              <a:rPr lang="en-US" altLang="zh-CN" sz="2800"/>
              <a:t>RX</a:t>
            </a:r>
            <a:r>
              <a:rPr lang="zh-CN" altLang="en-US" sz="2800"/>
              <a:t>要交叉连接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当只需单向的数据传输时，可以只接一根通信线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当电平标准不一致时，需要加电平转换芯片</a:t>
            </a:r>
            <a:endParaRPr lang="en-US" altLang="zh-CN" sz="2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F5BCF7-820C-4D55-99D7-88A44498D261}"/>
              </a:ext>
            </a:extLst>
          </p:cNvPr>
          <p:cNvSpPr/>
          <p:nvPr/>
        </p:nvSpPr>
        <p:spPr>
          <a:xfrm>
            <a:off x="2292439" y="3232598"/>
            <a:ext cx="1738648" cy="33227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设备</a:t>
            </a:r>
            <a:r>
              <a:rPr lang="en-US" altLang="zh-CN" sz="2400"/>
              <a:t>1</a:t>
            </a:r>
            <a:endParaRPr lang="zh-CN" altLang="en-US"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445B29-5825-4814-9087-409CA21BECE0}"/>
              </a:ext>
            </a:extLst>
          </p:cNvPr>
          <p:cNvSpPr/>
          <p:nvPr/>
        </p:nvSpPr>
        <p:spPr>
          <a:xfrm>
            <a:off x="8077201" y="3232597"/>
            <a:ext cx="1738648" cy="33227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设备</a:t>
            </a:r>
            <a:r>
              <a:rPr lang="en-US" altLang="zh-CN" sz="2400"/>
              <a:t>2</a:t>
            </a:r>
            <a:endParaRPr lang="zh-CN" altLang="en-US" sz="240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6729723-73B7-4775-A3B1-1F626AF13BA6}"/>
              </a:ext>
            </a:extLst>
          </p:cNvPr>
          <p:cNvCxnSpPr/>
          <p:nvPr/>
        </p:nvCxnSpPr>
        <p:spPr>
          <a:xfrm>
            <a:off x="4031087" y="3747752"/>
            <a:ext cx="404611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76F6883-F491-40C3-82B8-CB314704B2BA}"/>
              </a:ext>
            </a:extLst>
          </p:cNvPr>
          <p:cNvCxnSpPr/>
          <p:nvPr/>
        </p:nvCxnSpPr>
        <p:spPr>
          <a:xfrm>
            <a:off x="4031087" y="5975797"/>
            <a:ext cx="404611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951A250-F5D8-4292-A19A-22FB021D25A9}"/>
              </a:ext>
            </a:extLst>
          </p:cNvPr>
          <p:cNvCxnSpPr>
            <a:cxnSpLocks/>
          </p:cNvCxnSpPr>
          <p:nvPr/>
        </p:nvCxnSpPr>
        <p:spPr>
          <a:xfrm>
            <a:off x="4031087" y="4494727"/>
            <a:ext cx="12234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DFADC6-0B81-4CFD-B6CB-0438905D96E6}"/>
              </a:ext>
            </a:extLst>
          </p:cNvPr>
          <p:cNvCxnSpPr>
            <a:cxnSpLocks/>
          </p:cNvCxnSpPr>
          <p:nvPr/>
        </p:nvCxnSpPr>
        <p:spPr>
          <a:xfrm>
            <a:off x="4031087" y="5177307"/>
            <a:ext cx="121061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2C68083-7B2E-4AD9-876B-2587D2DA4425}"/>
              </a:ext>
            </a:extLst>
          </p:cNvPr>
          <p:cNvCxnSpPr>
            <a:cxnSpLocks/>
          </p:cNvCxnSpPr>
          <p:nvPr/>
        </p:nvCxnSpPr>
        <p:spPr>
          <a:xfrm>
            <a:off x="6853707" y="4494727"/>
            <a:ext cx="12234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4E36C5-1547-43B9-9207-EAE749527131}"/>
              </a:ext>
            </a:extLst>
          </p:cNvPr>
          <p:cNvCxnSpPr>
            <a:cxnSpLocks/>
          </p:cNvCxnSpPr>
          <p:nvPr/>
        </p:nvCxnSpPr>
        <p:spPr>
          <a:xfrm>
            <a:off x="6853707" y="5177307"/>
            <a:ext cx="121061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A9EC8D8-761E-4EE5-B819-65FB90EC37A2}"/>
              </a:ext>
            </a:extLst>
          </p:cNvPr>
          <p:cNvCxnSpPr>
            <a:cxnSpLocks/>
          </p:cNvCxnSpPr>
          <p:nvPr/>
        </p:nvCxnSpPr>
        <p:spPr>
          <a:xfrm>
            <a:off x="5241701" y="4494727"/>
            <a:ext cx="1612006" cy="6825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09DCE7C-87B7-45BF-93B3-E447E6FB256D}"/>
              </a:ext>
            </a:extLst>
          </p:cNvPr>
          <p:cNvCxnSpPr>
            <a:cxnSpLocks/>
          </p:cNvCxnSpPr>
          <p:nvPr/>
        </p:nvCxnSpPr>
        <p:spPr>
          <a:xfrm flipV="1">
            <a:off x="5241701" y="4494726"/>
            <a:ext cx="1624885" cy="68258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1160218-010A-49AD-85E3-77EECDFF881A}"/>
              </a:ext>
            </a:extLst>
          </p:cNvPr>
          <p:cNvSpPr txBox="1"/>
          <p:nvPr/>
        </p:nvSpPr>
        <p:spPr>
          <a:xfrm>
            <a:off x="4043966" y="336554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VCC</a:t>
            </a: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D9674C7-3DD7-4197-8DC5-0DFB2C6E7E80}"/>
              </a:ext>
            </a:extLst>
          </p:cNvPr>
          <p:cNvSpPr txBox="1"/>
          <p:nvPr/>
        </p:nvSpPr>
        <p:spPr>
          <a:xfrm>
            <a:off x="7459014" y="3365542"/>
            <a:ext cx="60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VCC</a:t>
            </a: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95EB4DB-3C9C-40B6-B417-A8F5B72D1375}"/>
              </a:ext>
            </a:extLst>
          </p:cNvPr>
          <p:cNvSpPr txBox="1"/>
          <p:nvPr/>
        </p:nvSpPr>
        <p:spPr>
          <a:xfrm>
            <a:off x="7459014" y="5606465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GND</a:t>
            </a: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C798D40-8E0D-44F1-A8B7-9B9E6F48F1EF}"/>
              </a:ext>
            </a:extLst>
          </p:cNvPr>
          <p:cNvSpPr txBox="1"/>
          <p:nvPr/>
        </p:nvSpPr>
        <p:spPr>
          <a:xfrm>
            <a:off x="4043966" y="5606465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GND</a:t>
            </a:r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87FB53-EB28-400C-8D58-16717E4DB821}"/>
              </a:ext>
            </a:extLst>
          </p:cNvPr>
          <p:cNvSpPr txBox="1"/>
          <p:nvPr/>
        </p:nvSpPr>
        <p:spPr>
          <a:xfrm>
            <a:off x="4043966" y="479139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RX</a:t>
            </a:r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DCB2E96-ED39-47C3-AE9E-BB649E2C2F4B}"/>
              </a:ext>
            </a:extLst>
          </p:cNvPr>
          <p:cNvSpPr txBox="1"/>
          <p:nvPr/>
        </p:nvSpPr>
        <p:spPr>
          <a:xfrm>
            <a:off x="4043966" y="410881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TX</a:t>
            </a:r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58FB454-57D0-4186-B99A-3D1329EC715E}"/>
              </a:ext>
            </a:extLst>
          </p:cNvPr>
          <p:cNvSpPr txBox="1"/>
          <p:nvPr/>
        </p:nvSpPr>
        <p:spPr>
          <a:xfrm>
            <a:off x="7452575" y="410881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TX</a:t>
            </a:r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DC9484-78A5-4277-992A-0BE195616D2D}"/>
              </a:ext>
            </a:extLst>
          </p:cNvPr>
          <p:cNvSpPr txBox="1"/>
          <p:nvPr/>
        </p:nvSpPr>
        <p:spPr>
          <a:xfrm>
            <a:off x="7452575" y="4831588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电平标准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45807B-EA61-4AEC-9711-CC8048668753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电平标准是数据</a:t>
            </a:r>
            <a:r>
              <a:rPr lang="en-US" altLang="zh-CN" sz="2800"/>
              <a:t>1</a:t>
            </a:r>
            <a:r>
              <a:rPr lang="zh-CN" altLang="en-US" sz="2800"/>
              <a:t>和数据</a:t>
            </a:r>
            <a:r>
              <a:rPr lang="en-US" altLang="zh-CN" sz="2800"/>
              <a:t>0</a:t>
            </a:r>
            <a:r>
              <a:rPr lang="zh-CN" altLang="en-US" sz="2800"/>
              <a:t>的表达方式，是传输线缆中人为规定的电压与数据的对应关系，串口常用的电平标准有如下三种：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TTL</a:t>
            </a:r>
            <a:r>
              <a:rPr lang="zh-CN" altLang="en-US" sz="2800"/>
              <a:t>电平：</a:t>
            </a:r>
            <a:r>
              <a:rPr lang="en-US" altLang="zh-CN" sz="2800"/>
              <a:t>+3.3V</a:t>
            </a:r>
            <a:r>
              <a:rPr lang="zh-CN" altLang="en-US" sz="2800"/>
              <a:t>或</a:t>
            </a:r>
            <a:r>
              <a:rPr lang="en-US" altLang="zh-CN" sz="2800"/>
              <a:t>+5V</a:t>
            </a:r>
            <a:r>
              <a:rPr lang="zh-CN" altLang="en-US" sz="2800"/>
              <a:t>表示</a:t>
            </a:r>
            <a:r>
              <a:rPr lang="en-US" altLang="zh-CN" sz="2800"/>
              <a:t>1</a:t>
            </a:r>
            <a:r>
              <a:rPr lang="zh-CN" altLang="en-US" sz="2800"/>
              <a:t>，</a:t>
            </a:r>
            <a:r>
              <a:rPr lang="en-US" altLang="zh-CN" sz="2800"/>
              <a:t>0V</a:t>
            </a:r>
            <a:r>
              <a:rPr lang="zh-CN" altLang="en-US" sz="2800"/>
              <a:t>表示</a:t>
            </a:r>
            <a:r>
              <a:rPr lang="en-US" altLang="zh-CN" sz="2800"/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RS232</a:t>
            </a:r>
            <a:r>
              <a:rPr lang="zh-CN" altLang="en-US" sz="2800"/>
              <a:t>电平：</a:t>
            </a:r>
            <a:r>
              <a:rPr lang="en-US" altLang="zh-CN" sz="2800"/>
              <a:t>-3~-15V</a:t>
            </a:r>
            <a:r>
              <a:rPr lang="zh-CN" altLang="en-US" sz="2800"/>
              <a:t>表示</a:t>
            </a:r>
            <a:r>
              <a:rPr lang="en-US" altLang="zh-CN" sz="2800"/>
              <a:t>1</a:t>
            </a:r>
            <a:r>
              <a:rPr lang="zh-CN" altLang="en-US" sz="2800"/>
              <a:t>，</a:t>
            </a:r>
            <a:r>
              <a:rPr lang="en-US" altLang="zh-CN" sz="2800"/>
              <a:t>+3~+15V</a:t>
            </a:r>
            <a:r>
              <a:rPr lang="zh-CN" altLang="en-US" sz="2800"/>
              <a:t>表示</a:t>
            </a:r>
            <a:r>
              <a:rPr lang="en-US" altLang="zh-CN" sz="2800"/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RS485</a:t>
            </a:r>
            <a:r>
              <a:rPr lang="zh-CN" altLang="en-US" sz="2800"/>
              <a:t>电平：两线压差</a:t>
            </a:r>
            <a:r>
              <a:rPr lang="en-US" altLang="zh-CN" sz="2800"/>
              <a:t>+2~+6V</a:t>
            </a:r>
            <a:r>
              <a:rPr lang="zh-CN" altLang="en-US" sz="2800"/>
              <a:t>表示</a:t>
            </a:r>
            <a:r>
              <a:rPr lang="en-US" altLang="zh-CN" sz="2800"/>
              <a:t>1</a:t>
            </a:r>
            <a:r>
              <a:rPr lang="zh-CN" altLang="en-US" sz="2800"/>
              <a:t>，</a:t>
            </a:r>
            <a:r>
              <a:rPr lang="en-US" altLang="zh-CN" sz="2800"/>
              <a:t>-2~-6V</a:t>
            </a:r>
            <a:r>
              <a:rPr lang="zh-CN" altLang="en-US" sz="2800"/>
              <a:t>表示</a:t>
            </a:r>
            <a:r>
              <a:rPr lang="en-US" altLang="zh-CN" sz="2800"/>
              <a:t>0</a:t>
            </a:r>
            <a:r>
              <a:rPr lang="zh-CN" altLang="en-US" sz="2800"/>
              <a:t>（差分信号）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42339505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串口参数及时序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AFC6A8-9618-427C-BE42-BED3035B943A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波特率：串口通信的速率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起始位：标志一个数据帧的开始，固定为低电平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数据位：数据帧的有效载荷，</a:t>
            </a:r>
            <a:r>
              <a:rPr lang="en-US" altLang="zh-CN" sz="2800"/>
              <a:t>1</a:t>
            </a:r>
            <a:r>
              <a:rPr lang="zh-CN" altLang="en-US" sz="2800"/>
              <a:t>为高电平，</a:t>
            </a:r>
            <a:r>
              <a:rPr lang="en-US" altLang="zh-CN" sz="2800"/>
              <a:t>0</a:t>
            </a:r>
            <a:r>
              <a:rPr lang="zh-CN" altLang="en-US" sz="2800"/>
              <a:t>为低电平，低位先行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校验位：用于数据验证，根据数据位计算得来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停止位：用于数据帧间隔，固定为高电平</a:t>
            </a:r>
            <a:endParaRPr lang="en-US" altLang="zh-CN" sz="2800"/>
          </a:p>
        </p:txBody>
      </p:sp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BC2115E1-D592-4886-A4E9-79FF172AC0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174469"/>
              </p:ext>
            </p:extLst>
          </p:nvPr>
        </p:nvGraphicFramePr>
        <p:xfrm>
          <a:off x="488738" y="4166427"/>
          <a:ext cx="5607262" cy="1534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925800" imgH="1216440" progId="Visio.Drawing.6">
                  <p:embed/>
                </p:oleObj>
              </mc:Choice>
              <mc:Fallback>
                <p:oleObj r:id="rId2" imgW="3925800" imgH="1216440" progId="Visio.Drawing.6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B8488AEF-9629-4AF7-AA28-62F5F62394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38" y="4166427"/>
                        <a:ext cx="5607262" cy="15342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">
            <a:extLst>
              <a:ext uri="{FF2B5EF4-FFF2-40B4-BE49-F238E27FC236}">
                <a16:creationId xmlns:a16="http://schemas.microsoft.com/office/drawing/2014/main" id="{D5FFB44A-DE7D-43F0-BA98-FCD12A9B2B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71906"/>
              </p:ext>
            </p:extLst>
          </p:nvPr>
        </p:nvGraphicFramePr>
        <p:xfrm>
          <a:off x="6346859" y="4166427"/>
          <a:ext cx="5190716" cy="1534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227120" imgH="1231560" progId="Visio.Drawing.6">
                  <p:embed/>
                </p:oleObj>
              </mc:Choice>
              <mc:Fallback>
                <p:oleObj r:id="rId4" imgW="4227120" imgH="1231560" progId="Visio.Drawing.6">
                  <p:embed/>
                  <p:pic>
                    <p:nvPicPr>
                      <p:cNvPr id="8" name="Object 11">
                        <a:extLst>
                          <a:ext uri="{FF2B5EF4-FFF2-40B4-BE49-F238E27FC236}">
                            <a16:creationId xmlns:a16="http://schemas.microsoft.com/office/drawing/2014/main" id="{96A79A12-7E6A-40F0-927B-4775CE1782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6859" y="4166427"/>
                        <a:ext cx="5190716" cy="15342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5486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串口时序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BE1D20-BB4E-4281-9F7E-6887246C2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907343"/>
            <a:ext cx="4636276" cy="136426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2E1AE50-A366-4D42-8FD4-907CBDCE8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2271606"/>
            <a:ext cx="4636276" cy="136426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FF6E947-A12D-48EF-85B6-6BBE2873D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3635869"/>
            <a:ext cx="4636276" cy="136426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2BC6E80-FEAC-4A20-AD05-49ADAF36B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5000132"/>
            <a:ext cx="4636276" cy="136426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5A8572F-97DE-412E-AEF0-F6B487029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907342"/>
            <a:ext cx="4636276" cy="136426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B47DA3F-2630-4D5A-8DB4-CB3A3C52F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2271606"/>
            <a:ext cx="4636276" cy="136426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0E3A428-A70D-459C-BD7B-8029E085F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3635868"/>
            <a:ext cx="4636276" cy="136426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7EE027A-4E2A-42E5-AEED-8E1CD0E9F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5000131"/>
            <a:ext cx="4636276" cy="1364263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2A822515-4A12-40A8-8B23-569DBF75F24D}"/>
              </a:ext>
            </a:extLst>
          </p:cNvPr>
          <p:cNvSpPr txBox="1"/>
          <p:nvPr/>
        </p:nvSpPr>
        <p:spPr>
          <a:xfrm>
            <a:off x="2470562" y="2056162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85CE619-47AE-43FA-8FF5-949919EAA673}"/>
              </a:ext>
            </a:extLst>
          </p:cNvPr>
          <p:cNvSpPr txBox="1"/>
          <p:nvPr/>
        </p:nvSpPr>
        <p:spPr>
          <a:xfrm>
            <a:off x="2476974" y="4784688"/>
            <a:ext cx="21050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0xFF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F064958-ABBF-48FA-B726-443B67001903}"/>
              </a:ext>
            </a:extLst>
          </p:cNvPr>
          <p:cNvSpPr txBox="1"/>
          <p:nvPr/>
        </p:nvSpPr>
        <p:spPr>
          <a:xfrm>
            <a:off x="2470562" y="6148951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E798D71-258A-485C-AEA7-C9CED8CDEC56}"/>
              </a:ext>
            </a:extLst>
          </p:cNvPr>
          <p:cNvSpPr txBox="1"/>
          <p:nvPr/>
        </p:nvSpPr>
        <p:spPr>
          <a:xfrm>
            <a:off x="2459340" y="3420425"/>
            <a:ext cx="2140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0xAA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C8B6C32-2220-4D97-9879-3013F7CCD4C9}"/>
              </a:ext>
            </a:extLst>
          </p:cNvPr>
          <p:cNvSpPr txBox="1"/>
          <p:nvPr/>
        </p:nvSpPr>
        <p:spPr>
          <a:xfrm>
            <a:off x="7482829" y="2056161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75A0289-98F4-459B-92DA-EFC1A5B5D1DA}"/>
              </a:ext>
            </a:extLst>
          </p:cNvPr>
          <p:cNvSpPr txBox="1"/>
          <p:nvPr/>
        </p:nvSpPr>
        <p:spPr>
          <a:xfrm>
            <a:off x="7482829" y="4784687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9773A10-D60F-43EB-AD8F-103F0FE80704}"/>
              </a:ext>
            </a:extLst>
          </p:cNvPr>
          <p:cNvSpPr txBox="1"/>
          <p:nvPr/>
        </p:nvSpPr>
        <p:spPr>
          <a:xfrm>
            <a:off x="7482829" y="6148950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985BE46-A027-486B-84E5-9665749DC36D}"/>
              </a:ext>
            </a:extLst>
          </p:cNvPr>
          <p:cNvSpPr txBox="1"/>
          <p:nvPr/>
        </p:nvSpPr>
        <p:spPr>
          <a:xfrm>
            <a:off x="7482829" y="3420425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位停止，偶校验</a:t>
            </a:r>
          </a:p>
        </p:txBody>
      </p:sp>
    </p:spTree>
    <p:extLst>
      <p:ext uri="{BB962C8B-B14F-4D97-AF65-F5344CB8AC3E}">
        <p14:creationId xmlns:p14="http://schemas.microsoft.com/office/powerpoint/2010/main" val="24105326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USART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USART</a:t>
            </a:r>
            <a:r>
              <a:rPr lang="zh-CN" altLang="en-US" sz="2800"/>
              <a:t>（</a:t>
            </a:r>
            <a:r>
              <a:rPr lang="en-US" altLang="zh-CN" sz="2800"/>
              <a:t>Universal Synchronous/Asynchronous Receiver/Transmitter</a:t>
            </a:r>
            <a:r>
              <a:rPr lang="zh-CN" altLang="en-US" sz="2800"/>
              <a:t>）通用同步</a:t>
            </a:r>
            <a:r>
              <a:rPr lang="en-US" altLang="zh-CN" sz="2800"/>
              <a:t>/</a:t>
            </a:r>
            <a:r>
              <a:rPr lang="zh-CN" altLang="en-US" sz="2800"/>
              <a:t>异步收发器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USART</a:t>
            </a:r>
            <a:r>
              <a:rPr lang="zh-CN" altLang="en-US" sz="2800"/>
              <a:t>是</a:t>
            </a:r>
            <a:r>
              <a:rPr lang="en-US" altLang="zh-CN" sz="2800"/>
              <a:t>STM32</a:t>
            </a:r>
            <a:r>
              <a:rPr lang="zh-CN" altLang="en-US" sz="2800"/>
              <a:t>内部集成的硬件外设，可根据数据寄存器的一个字节数据自动生成数据帧时序，从</a:t>
            </a:r>
            <a:r>
              <a:rPr lang="en-US" altLang="zh-CN" sz="2800"/>
              <a:t>TX</a:t>
            </a:r>
            <a:r>
              <a:rPr lang="zh-CN" altLang="en-US" sz="2800"/>
              <a:t>引脚发送出去，也可自动接收</a:t>
            </a:r>
            <a:r>
              <a:rPr lang="en-US" altLang="zh-CN" sz="2800"/>
              <a:t>RX</a:t>
            </a:r>
            <a:r>
              <a:rPr lang="zh-CN" altLang="en-US" sz="2800"/>
              <a:t>引脚的数据帧时序，拼接为一个字节数据，存放在数据寄存器里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自带波特率发生器，最高达</a:t>
            </a:r>
            <a:r>
              <a:rPr lang="en-US" altLang="zh-CN" sz="2800"/>
              <a:t>4.5Mbits/s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可配置数据位长度（</a:t>
            </a:r>
            <a:r>
              <a:rPr lang="en-US" altLang="zh-CN" sz="2800"/>
              <a:t>8/9</a:t>
            </a:r>
            <a:r>
              <a:rPr lang="zh-CN" altLang="en-US" sz="2800"/>
              <a:t>）、停止位长度（</a:t>
            </a:r>
            <a:r>
              <a:rPr lang="en-US" altLang="zh-CN" sz="2800"/>
              <a:t>0.5/1/1.5/2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可选校验位（无校验</a:t>
            </a:r>
            <a:r>
              <a:rPr lang="en-US" altLang="zh-CN" sz="2800"/>
              <a:t>/</a:t>
            </a:r>
            <a:r>
              <a:rPr lang="zh-CN" altLang="en-US" sz="2800"/>
              <a:t>奇校验</a:t>
            </a:r>
            <a:r>
              <a:rPr lang="en-US" altLang="zh-CN" sz="2800"/>
              <a:t>/</a:t>
            </a:r>
            <a:r>
              <a:rPr lang="zh-CN" altLang="en-US" sz="2800"/>
              <a:t>偶校验）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支持同步模式、硬件流控制、</a:t>
            </a:r>
            <a:r>
              <a:rPr lang="en-US" altLang="zh-CN" sz="2800"/>
              <a:t>DMA</a:t>
            </a:r>
            <a:r>
              <a:rPr lang="zh-CN" altLang="en-US" sz="2800"/>
              <a:t>、智能卡、</a:t>
            </a:r>
            <a:r>
              <a:rPr lang="en-US" altLang="zh-CN" sz="2800"/>
              <a:t>IrDA</a:t>
            </a:r>
            <a:r>
              <a:rPr lang="zh-CN" altLang="en-US" sz="2800"/>
              <a:t>、</a:t>
            </a:r>
            <a:r>
              <a:rPr lang="en-US" altLang="zh-CN" sz="2800"/>
              <a:t>LIN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USART</a:t>
            </a:r>
            <a:r>
              <a:rPr lang="zh-CN" altLang="en-US" sz="2800"/>
              <a:t>资源：</a:t>
            </a:r>
            <a:r>
              <a:rPr lang="en-US" altLang="zh-CN" sz="2800"/>
              <a:t> USART1</a:t>
            </a:r>
            <a:r>
              <a:rPr lang="zh-CN" altLang="en-US" sz="2800"/>
              <a:t>、</a:t>
            </a:r>
            <a:r>
              <a:rPr lang="en-US" altLang="zh-CN" sz="2800"/>
              <a:t> USART2</a:t>
            </a:r>
            <a:r>
              <a:rPr lang="zh-CN" altLang="en-US" sz="2800"/>
              <a:t>、</a:t>
            </a:r>
            <a:r>
              <a:rPr lang="en-US" altLang="zh-CN" sz="2800"/>
              <a:t> USART3</a:t>
            </a:r>
          </a:p>
        </p:txBody>
      </p:sp>
    </p:spTree>
    <p:extLst>
      <p:ext uri="{BB962C8B-B14F-4D97-AF65-F5344CB8AC3E}">
        <p14:creationId xmlns:p14="http://schemas.microsoft.com/office/powerpoint/2010/main" val="34369112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USART</a:t>
            </a:r>
            <a:r>
              <a:rPr lang="zh-CN" altLang="en-US" sz="3200">
                <a:latin typeface="等线" panose="02010600030101010101" pitchFamily="2" charset="-122"/>
              </a:rPr>
              <a:t>框图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DE5D5A-23E1-4215-94FB-FD3E3788597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834" y="1049866"/>
            <a:ext cx="4770332" cy="530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907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USART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14C041-1681-4B0F-9386-5196F157EA8D}"/>
              </a:ext>
            </a:extLst>
          </p:cNvPr>
          <p:cNvSpPr/>
          <p:nvPr/>
        </p:nvSpPr>
        <p:spPr>
          <a:xfrm>
            <a:off x="931333" y="1140179"/>
            <a:ext cx="10329334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A9EF1C-9503-4548-A0BF-52117A8E8C42}"/>
              </a:ext>
            </a:extLst>
          </p:cNvPr>
          <p:cNvSpPr/>
          <p:nvPr/>
        </p:nvSpPr>
        <p:spPr>
          <a:xfrm>
            <a:off x="4278875" y="1915180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发送控制器</a:t>
            </a:r>
            <a:endParaRPr lang="en-US" altLang="zh-CN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A4321B3-EFEA-4F32-A3EC-7EA466B6430B}"/>
              </a:ext>
            </a:extLst>
          </p:cNvPr>
          <p:cNvCxnSpPr>
            <a:cxnSpLocks/>
            <a:stCxn id="7" idx="3"/>
            <a:endCxn id="39" idx="1"/>
          </p:cNvCxnSpPr>
          <p:nvPr/>
        </p:nvCxnSpPr>
        <p:spPr>
          <a:xfrm>
            <a:off x="5819308" y="2427364"/>
            <a:ext cx="60826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A1E3A27-68FB-4361-AE8D-5F634207C5B8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3204526" y="2427363"/>
            <a:ext cx="0" cy="368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B471546-E75B-431E-AC0B-36A1D337207E}"/>
              </a:ext>
            </a:extLst>
          </p:cNvPr>
          <p:cNvSpPr/>
          <p:nvPr/>
        </p:nvSpPr>
        <p:spPr>
          <a:xfrm>
            <a:off x="4272681" y="3649485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接收控制器</a:t>
            </a:r>
            <a:endParaRPr lang="en-US" altLang="zh-CN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2E841F3-5282-41D2-ABF9-922B7621EAF4}"/>
              </a:ext>
            </a:extLst>
          </p:cNvPr>
          <p:cNvSpPr/>
          <p:nvPr/>
        </p:nvSpPr>
        <p:spPr>
          <a:xfrm>
            <a:off x="6427573" y="3450216"/>
            <a:ext cx="3138607" cy="142290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6DDF10C-544D-4E5C-A127-30D8D0DB7CD1}"/>
              </a:ext>
            </a:extLst>
          </p:cNvPr>
          <p:cNvSpPr/>
          <p:nvPr/>
        </p:nvSpPr>
        <p:spPr>
          <a:xfrm>
            <a:off x="6427573" y="1715911"/>
            <a:ext cx="3138606" cy="1422907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F3370C1-2963-4B9A-9F52-18E3AEF711A6}"/>
              </a:ext>
            </a:extLst>
          </p:cNvPr>
          <p:cNvSpPr/>
          <p:nvPr/>
        </p:nvSpPr>
        <p:spPr>
          <a:xfrm>
            <a:off x="6791169" y="1884648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发送数据寄存器</a:t>
            </a:r>
            <a:r>
              <a:rPr lang="en-US" altLang="zh-CN"/>
              <a:t>TDR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A6C16D8-3A48-41AC-BB55-D2892A25E573}"/>
              </a:ext>
            </a:extLst>
          </p:cNvPr>
          <p:cNvSpPr/>
          <p:nvPr/>
        </p:nvSpPr>
        <p:spPr>
          <a:xfrm>
            <a:off x="6791169" y="2586769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&gt;&gt;</a:t>
            </a:r>
            <a:r>
              <a:rPr lang="zh-CN" altLang="en-US"/>
              <a:t>发送移位寄存器</a:t>
            </a:r>
            <a:r>
              <a:rPr lang="en-US" altLang="zh-CN"/>
              <a:t>&gt;&gt;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FB3FA107-EC3F-4C3A-AC15-24E0317C6C63}"/>
              </a:ext>
            </a:extLst>
          </p:cNvPr>
          <p:cNvSpPr/>
          <p:nvPr/>
        </p:nvSpPr>
        <p:spPr>
          <a:xfrm rot="5400000">
            <a:off x="7837471" y="2236543"/>
            <a:ext cx="318811" cy="381643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1A6EA9A-BEBA-41E3-84FC-95F714A6F159}"/>
              </a:ext>
            </a:extLst>
          </p:cNvPr>
          <p:cNvSpPr/>
          <p:nvPr/>
        </p:nvSpPr>
        <p:spPr>
          <a:xfrm>
            <a:off x="6791169" y="4330506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接收数据寄存器</a:t>
            </a:r>
            <a:r>
              <a:rPr lang="en-US" altLang="zh-CN"/>
              <a:t>RDR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A9277E4-577F-4CF3-96EE-04633ECAA0E7}"/>
              </a:ext>
            </a:extLst>
          </p:cNvPr>
          <p:cNvSpPr/>
          <p:nvPr/>
        </p:nvSpPr>
        <p:spPr>
          <a:xfrm>
            <a:off x="6791169" y="3609522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&gt;&gt;</a:t>
            </a:r>
            <a:r>
              <a:rPr lang="zh-CN" altLang="en-US"/>
              <a:t>接收移位寄存器</a:t>
            </a:r>
            <a:r>
              <a:rPr lang="en-US" altLang="zh-CN"/>
              <a:t>&gt;&gt;</a:t>
            </a: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56AF034F-ED15-44EA-A590-E58F5663223A}"/>
              </a:ext>
            </a:extLst>
          </p:cNvPr>
          <p:cNvSpPr/>
          <p:nvPr/>
        </p:nvSpPr>
        <p:spPr>
          <a:xfrm rot="5400000">
            <a:off x="7837471" y="3961417"/>
            <a:ext cx="318811" cy="381643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BA38B0A-E642-4B98-BDB3-4B62B1E24D14}"/>
              </a:ext>
            </a:extLst>
          </p:cNvPr>
          <p:cNvSpPr/>
          <p:nvPr/>
        </p:nvSpPr>
        <p:spPr>
          <a:xfrm>
            <a:off x="10043806" y="3105044"/>
            <a:ext cx="841223" cy="37894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8FD5291-A797-4180-A57D-811C13906FAF}"/>
              </a:ext>
            </a:extLst>
          </p:cNvPr>
          <p:cNvCxnSpPr>
            <a:cxnSpLocks/>
            <a:stCxn id="36" idx="3"/>
            <a:endCxn id="54" idx="1"/>
          </p:cNvCxnSpPr>
          <p:nvPr/>
        </p:nvCxnSpPr>
        <p:spPr>
          <a:xfrm flipV="1">
            <a:off x="9202583" y="2776241"/>
            <a:ext cx="841223" cy="2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5A6D477-B750-4E23-99F1-2C45D23684B3}"/>
              </a:ext>
            </a:extLst>
          </p:cNvPr>
          <p:cNvSpPr/>
          <p:nvPr/>
        </p:nvSpPr>
        <p:spPr>
          <a:xfrm>
            <a:off x="10043806" y="2586769"/>
            <a:ext cx="841223" cy="37894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4F7BDDE-3319-4E98-9A44-36BC9C599B27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6609644" y="3801177"/>
            <a:ext cx="18152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84539E2-7973-4038-A9A3-4A9231A2416E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6609644" y="3294516"/>
            <a:ext cx="34341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D374C9F6-00AF-4C61-9C9D-DCC49358E54E}"/>
              </a:ext>
            </a:extLst>
          </p:cNvPr>
          <p:cNvCxnSpPr>
            <a:cxnSpLocks/>
          </p:cNvCxnSpPr>
          <p:nvPr/>
        </p:nvCxnSpPr>
        <p:spPr>
          <a:xfrm flipV="1">
            <a:off x="6609645" y="3294516"/>
            <a:ext cx="0" cy="506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CADE76F-C61F-4EFE-AAF8-3A15E615B1E4}"/>
              </a:ext>
            </a:extLst>
          </p:cNvPr>
          <p:cNvCxnSpPr>
            <a:cxnSpLocks/>
          </p:cNvCxnSpPr>
          <p:nvPr/>
        </p:nvCxnSpPr>
        <p:spPr>
          <a:xfrm>
            <a:off x="10888233" y="2778425"/>
            <a:ext cx="90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961928BB-4887-4D9E-BA2A-ED64C6224AE0}"/>
              </a:ext>
            </a:extLst>
          </p:cNvPr>
          <p:cNvCxnSpPr>
            <a:cxnSpLocks/>
          </p:cNvCxnSpPr>
          <p:nvPr/>
        </p:nvCxnSpPr>
        <p:spPr>
          <a:xfrm flipH="1">
            <a:off x="10888233" y="3294516"/>
            <a:ext cx="90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9D1E669B-82D2-4FBF-B0B1-0C2C6A0D1201}"/>
              </a:ext>
            </a:extLst>
          </p:cNvPr>
          <p:cNvSpPr txBox="1"/>
          <p:nvPr/>
        </p:nvSpPr>
        <p:spPr>
          <a:xfrm>
            <a:off x="11202648" y="2407162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TX</a:t>
            </a:r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1D7EA7A-D77A-4DFD-A087-3C67240FBE4D}"/>
              </a:ext>
            </a:extLst>
          </p:cNvPr>
          <p:cNvSpPr txBox="1"/>
          <p:nvPr/>
        </p:nvSpPr>
        <p:spPr>
          <a:xfrm>
            <a:off x="11202648" y="3311390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RX</a:t>
            </a:r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51BE9C52-3CAB-4653-A499-FB0BE32BB5D2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>
            <a:off x="5813114" y="4161669"/>
            <a:ext cx="6144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1F0CC04D-EB8A-4A36-ABEB-2C476F6D38FF}"/>
              </a:ext>
            </a:extLst>
          </p:cNvPr>
          <p:cNvSpPr/>
          <p:nvPr/>
        </p:nvSpPr>
        <p:spPr>
          <a:xfrm>
            <a:off x="9728627" y="5115861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D8D664FB-52F9-47F9-9F7F-F45A0D97C213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1303866" y="3294516"/>
            <a:ext cx="11304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21C2B4EA-CB78-4A31-A34A-332029DB2D9A}"/>
              </a:ext>
            </a:extLst>
          </p:cNvPr>
          <p:cNvSpPr txBox="1"/>
          <p:nvPr/>
        </p:nvSpPr>
        <p:spPr>
          <a:xfrm>
            <a:off x="1193684" y="2925184"/>
            <a:ext cx="114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PCLK2/1</a:t>
            </a:r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8055B5A2-3A46-48D9-AFA8-67484BB026E2}"/>
              </a:ext>
            </a:extLst>
          </p:cNvPr>
          <p:cNvSpPr/>
          <p:nvPr/>
        </p:nvSpPr>
        <p:spPr>
          <a:xfrm>
            <a:off x="2434309" y="2795732"/>
            <a:ext cx="1540433" cy="1024367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波特率</a:t>
            </a:r>
            <a:endParaRPr lang="en-US" altLang="zh-CN"/>
          </a:p>
          <a:p>
            <a:pPr algn="ctr"/>
            <a:r>
              <a:rPr lang="zh-CN" altLang="en-US"/>
              <a:t>发生器</a:t>
            </a:r>
            <a:endParaRPr lang="en-US" altLang="zh-CN"/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E631D67-9D95-401A-8097-7B83234173A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202945" y="2427364"/>
            <a:ext cx="10759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3D2BBEC0-6A03-47BA-9EA5-1FE58B1C4639}"/>
              </a:ext>
            </a:extLst>
          </p:cNvPr>
          <p:cNvCxnSpPr>
            <a:cxnSpLocks/>
            <a:endCxn id="96" idx="2"/>
          </p:cNvCxnSpPr>
          <p:nvPr/>
        </p:nvCxnSpPr>
        <p:spPr>
          <a:xfrm flipV="1">
            <a:off x="3204526" y="3820099"/>
            <a:ext cx="0" cy="3321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67447EBB-B4C0-4C29-AB10-314427C65155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3202945" y="4161669"/>
            <a:ext cx="10697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7008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A27C9E-AEDA-4E50-BA77-532C5AA9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1000873"/>
            <a:ext cx="7477860" cy="54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12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C03819-889C-43F3-9617-4FAF8E75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1232948"/>
            <a:ext cx="7477860" cy="499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938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起始位侦测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27A714-675B-413D-8678-F0728B11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1497003"/>
            <a:ext cx="7477860" cy="44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61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启动配置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85DD26-CC5E-44A9-8427-F1F72AEE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85" y="2064258"/>
            <a:ext cx="10095430" cy="332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052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数据采样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A6BB07-5A4C-43CE-8944-8FAD50D34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2258835"/>
            <a:ext cx="7477860" cy="294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068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波特率发生器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发送器和接收器的波特率由波特率寄存器</a:t>
            </a:r>
            <a:r>
              <a:rPr lang="en-US" altLang="zh-CN" sz="2800"/>
              <a:t>BRR</a:t>
            </a:r>
            <a:r>
              <a:rPr lang="zh-CN" altLang="en-US" sz="2800"/>
              <a:t>里的</a:t>
            </a:r>
            <a:r>
              <a:rPr lang="en-US" altLang="zh-CN" sz="2800"/>
              <a:t>DIV</a:t>
            </a:r>
            <a:r>
              <a:rPr lang="zh-CN" altLang="en-US" sz="2800"/>
              <a:t>确定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计算公式：波特率 </a:t>
            </a:r>
            <a:r>
              <a:rPr lang="en-US" altLang="zh-CN" sz="2800"/>
              <a:t>= f</a:t>
            </a:r>
            <a:r>
              <a:rPr lang="en-US" altLang="zh-CN" sz="2800" baseline="-25000"/>
              <a:t>PCLK2/1</a:t>
            </a:r>
            <a:r>
              <a:rPr lang="en-US" altLang="zh-CN" sz="2800"/>
              <a:t> / (16 * DIV)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1889A8-74D9-4BB5-B703-109EFBF6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72" y="2679878"/>
            <a:ext cx="7349453" cy="362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700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数据模式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HEX</a:t>
            </a:r>
            <a:r>
              <a:rPr lang="zh-CN" altLang="en-US" sz="2800"/>
              <a:t>模式</a:t>
            </a:r>
            <a:r>
              <a:rPr lang="en-US" altLang="zh-CN" sz="2800"/>
              <a:t>/</a:t>
            </a:r>
            <a:r>
              <a:rPr lang="zh-CN" altLang="en-US" sz="2800"/>
              <a:t>十六进制模式</a:t>
            </a:r>
            <a:r>
              <a:rPr lang="en-US" altLang="zh-CN" sz="2800"/>
              <a:t>/</a:t>
            </a:r>
            <a:r>
              <a:rPr lang="zh-CN" altLang="en-US" sz="2800"/>
              <a:t>二进制模式：以原始数据的形式显示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文本模式</a:t>
            </a:r>
            <a:r>
              <a:rPr lang="en-US" altLang="zh-CN" sz="2800"/>
              <a:t>/</a:t>
            </a:r>
            <a:r>
              <a:rPr lang="zh-CN" altLang="en-US" sz="2800"/>
              <a:t>字符模式：以原始数据编码后的形式显示</a:t>
            </a:r>
            <a:endParaRPr lang="en-US" altLang="zh-CN" sz="28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5A4DF0-8A9A-490A-8D89-BC88F6CB7E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85" y="2679878"/>
            <a:ext cx="6155436" cy="3485852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70662259-0519-4EE9-B34F-67982DFA7268}"/>
              </a:ext>
            </a:extLst>
          </p:cNvPr>
          <p:cNvGrpSpPr/>
          <p:nvPr/>
        </p:nvGrpSpPr>
        <p:grpSpPr>
          <a:xfrm>
            <a:off x="7194759" y="2912689"/>
            <a:ext cx="4164167" cy="3023019"/>
            <a:chOff x="7364092" y="2822378"/>
            <a:chExt cx="4164167" cy="302301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4167CEA-9988-47ED-94B4-76619EEEEFA2}"/>
                </a:ext>
              </a:extLst>
            </p:cNvPr>
            <p:cNvSpPr/>
            <p:nvPr/>
          </p:nvSpPr>
          <p:spPr>
            <a:xfrm>
              <a:off x="7490735" y="3368355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0x41</a:t>
              </a:r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5DDD0B8-D571-4370-8F33-084B00944283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05" y="4206460"/>
              <a:ext cx="11557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37C5165-B340-4D38-A072-DB130280982B}"/>
                </a:ext>
              </a:extLst>
            </p:cNvPr>
            <p:cNvSpPr/>
            <p:nvPr/>
          </p:nvSpPr>
          <p:spPr>
            <a:xfrm>
              <a:off x="10577370" y="3368355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0x41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4940DDA-E2BE-4BEF-9952-42E31F7C88E3}"/>
                </a:ext>
              </a:extLst>
            </p:cNvPr>
            <p:cNvSpPr/>
            <p:nvPr/>
          </p:nvSpPr>
          <p:spPr>
            <a:xfrm>
              <a:off x="7490735" y="4597024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编码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5F78F4C-70D5-4E03-8A79-1F809F7C4010}"/>
                </a:ext>
              </a:extLst>
            </p:cNvPr>
            <p:cNvSpPr/>
            <p:nvPr/>
          </p:nvSpPr>
          <p:spPr>
            <a:xfrm>
              <a:off x="10577370" y="4597023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译码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38D6458-3B7B-4084-A8D0-BFB7190782EE}"/>
                </a:ext>
              </a:extLst>
            </p:cNvPr>
            <p:cNvSpPr/>
            <p:nvPr/>
          </p:nvSpPr>
          <p:spPr>
            <a:xfrm>
              <a:off x="7490735" y="5397856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EB46AB-C736-4AEC-AB23-696F772763EE}"/>
                </a:ext>
              </a:extLst>
            </p:cNvPr>
            <p:cNvSpPr/>
            <p:nvPr/>
          </p:nvSpPr>
          <p:spPr>
            <a:xfrm>
              <a:off x="10577370" y="5397856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1FB64B7-3B95-4D9D-9F03-F20123A93169}"/>
                </a:ext>
              </a:extLst>
            </p:cNvPr>
            <p:cNvSpPr txBox="1"/>
            <p:nvPr/>
          </p:nvSpPr>
          <p:spPr>
            <a:xfrm>
              <a:off x="9100101" y="3840169"/>
              <a:ext cx="69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0x41</a:t>
              </a:r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DF7B322-CA5B-4F7D-9004-510598E1B8FF}"/>
                </a:ext>
              </a:extLst>
            </p:cNvPr>
            <p:cNvSpPr txBox="1"/>
            <p:nvPr/>
          </p:nvSpPr>
          <p:spPr>
            <a:xfrm>
              <a:off x="7364092" y="2822378"/>
              <a:ext cx="1077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发送方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AAF3824-2988-42CD-9408-DE15661C3228}"/>
                </a:ext>
              </a:extLst>
            </p:cNvPr>
            <p:cNvSpPr txBox="1"/>
            <p:nvPr/>
          </p:nvSpPr>
          <p:spPr>
            <a:xfrm>
              <a:off x="10450727" y="2822378"/>
              <a:ext cx="1077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接收方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077F7D72-C030-4083-BFAE-503A38F9FBB4}"/>
                </a:ext>
              </a:extLst>
            </p:cNvPr>
            <p:cNvCxnSpPr>
              <a:cxnSpLocks/>
            </p:cNvCxnSpPr>
            <p:nvPr/>
          </p:nvCxnSpPr>
          <p:spPr>
            <a:xfrm>
              <a:off x="8314982" y="3815896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5586B2BF-3FA7-41B3-9959-17004B62F0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4982" y="4206460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419B996D-0653-4349-B69E-9F7DACFEC3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4047" y="3815896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00743E89-6804-4D0A-9441-BA56044A855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4048" y="4206460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5361939B-816B-4D1A-9B25-C0BE7D8251B6}"/>
                </a:ext>
              </a:extLst>
            </p:cNvPr>
            <p:cNvCxnSpPr>
              <a:cxnSpLocks/>
              <a:stCxn id="14" idx="0"/>
              <a:endCxn id="12" idx="2"/>
            </p:cNvCxnSpPr>
            <p:nvPr/>
          </p:nvCxnSpPr>
          <p:spPr>
            <a:xfrm flipV="1">
              <a:off x="7902859" y="5044565"/>
              <a:ext cx="0" cy="3532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4F036ABC-8479-4961-97A9-2F8C2BABCC01}"/>
                </a:ext>
              </a:extLst>
            </p:cNvPr>
            <p:cNvCxnSpPr>
              <a:cxnSpLocks/>
            </p:cNvCxnSpPr>
            <p:nvPr/>
          </p:nvCxnSpPr>
          <p:spPr>
            <a:xfrm>
              <a:off x="10989494" y="5044564"/>
              <a:ext cx="0" cy="3532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1077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HEX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10413918" y="2125017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03D954C-B21B-48A4-93EE-ED891635B190}"/>
              </a:ext>
            </a:extLst>
          </p:cNvPr>
          <p:cNvGrpSpPr/>
          <p:nvPr/>
        </p:nvGrpSpPr>
        <p:grpSpPr>
          <a:xfrm>
            <a:off x="832038" y="2187005"/>
            <a:ext cx="9581880" cy="399245"/>
            <a:chOff x="862885" y="2653048"/>
            <a:chExt cx="9581880" cy="39924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EC53184-881A-42E7-B780-EDCF603D40FC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2C6F3D5-FFE2-40D2-A191-4DC892DE876E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0x01</a:t>
              </a:r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36AEA5B-6D1C-45F5-9279-D22D9CB72AF2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0x02</a:t>
              </a:r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4A99B83-FE9D-40AC-B11B-B695D33B4F0D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0x03</a:t>
              </a:r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7571711-868D-4480-B6CC-D8A0C90812B4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0x04</a:t>
              </a: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7B61CAD-C086-49E1-9C50-C0F39334F6DC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E492376-637C-4B2A-8D43-005B67EEEC93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5A64D48-A146-4930-B29C-6700B2F34CE4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0x05</a:t>
              </a: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E4E177A-85BB-49C8-A8D2-C5B7624F1AE3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0x06</a:t>
              </a: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3F46CB5-9FC0-42A1-8014-97B51034C77B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0x07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6251E06-4654-4E87-B95F-75935AFEB617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0x08</a:t>
              </a: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171EF9D-CEB5-4320-8C18-817918A85A85}"/>
                </a:ext>
              </a:extLst>
            </p:cNvPr>
            <p:cNvSpPr/>
            <p:nvPr/>
          </p:nvSpPr>
          <p:spPr>
            <a:xfrm>
              <a:off x="96462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</p:grpSp>
      <p:sp>
        <p:nvSpPr>
          <p:cNvPr id="25" name="右大括号 24">
            <a:extLst>
              <a:ext uri="{FF2B5EF4-FFF2-40B4-BE49-F238E27FC236}">
                <a16:creationId xmlns:a16="http://schemas.microsoft.com/office/drawing/2014/main" id="{5C6D0ED9-E0BE-49AF-ACE8-BFED3B3F71C9}"/>
              </a:ext>
            </a:extLst>
          </p:cNvPr>
          <p:cNvSpPr/>
          <p:nvPr/>
        </p:nvSpPr>
        <p:spPr>
          <a:xfrm rot="5400000">
            <a:off x="3027885" y="452390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30AB888F-325F-4675-9FEC-B6CF57897658}"/>
              </a:ext>
            </a:extLst>
          </p:cNvPr>
          <p:cNvSpPr/>
          <p:nvPr/>
        </p:nvSpPr>
        <p:spPr>
          <a:xfrm rot="5400000">
            <a:off x="7818826" y="452391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5A28D6-6EB9-4A5A-9D10-C1992DC01330}"/>
              </a:ext>
            </a:extLst>
          </p:cNvPr>
          <p:cNvSpPr txBox="1"/>
          <p:nvPr/>
        </p:nvSpPr>
        <p:spPr>
          <a:xfrm>
            <a:off x="2628081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36081D-4904-4A51-BAB9-ABCD53993B0F}"/>
              </a:ext>
            </a:extLst>
          </p:cNvPr>
          <p:cNvSpPr txBox="1"/>
          <p:nvPr/>
        </p:nvSpPr>
        <p:spPr>
          <a:xfrm>
            <a:off x="7419022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0500C5E-A4F0-4EC1-85C9-259241AD0B7A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固定包长，含包头包尾</a:t>
            </a:r>
            <a:endParaRPr lang="en-US" altLang="zh-CN" sz="280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F87789D-5684-4055-BB55-A734F1F5E859}"/>
              </a:ext>
            </a:extLst>
          </p:cNvPr>
          <p:cNvSpPr txBox="1"/>
          <p:nvPr/>
        </p:nvSpPr>
        <p:spPr>
          <a:xfrm>
            <a:off x="9615428" y="4637175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F7432C4-0329-4606-88AE-654A948CE271}"/>
              </a:ext>
            </a:extLst>
          </p:cNvPr>
          <p:cNvGrpSpPr/>
          <p:nvPr/>
        </p:nvGrpSpPr>
        <p:grpSpPr>
          <a:xfrm>
            <a:off x="832038" y="4699163"/>
            <a:ext cx="8783390" cy="399245"/>
            <a:chOff x="862885" y="2653048"/>
            <a:chExt cx="8783390" cy="39924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CF5114D-78E5-4924-ACCE-A6F458D4326D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AFE758C-8BAF-46C2-85B8-37D324465805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0x01</a:t>
              </a:r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9CAF4BF-447B-4B17-93FC-75F33F5C41E6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0x02</a:t>
              </a:r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326EE20-0840-4F12-B0B0-E984CB997BE8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0x03</a:t>
              </a:r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E2D0B1F-62E3-4BE7-8DB9-5C21430EC231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0x04</a:t>
              </a:r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1367BD6-F6C0-4A3E-AEAF-D674B5948390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931A865-C68F-4B4D-A840-F4E563601585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D5ADE5C-754F-4A26-9ED3-22D82DCAD449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0x05</a:t>
              </a:r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00FA3AE-DF49-4C68-992B-C457ECE62450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0x06</a:t>
              </a:r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624E8D5-E5F8-4D61-8C17-B86A96BAA850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0x07</a:t>
              </a:r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B0B6E6E-F5B5-46C3-8A5A-CB0AC3A168B8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</p:grpSp>
      <p:sp>
        <p:nvSpPr>
          <p:cNvPr id="45" name="右大括号 44">
            <a:extLst>
              <a:ext uri="{FF2B5EF4-FFF2-40B4-BE49-F238E27FC236}">
                <a16:creationId xmlns:a16="http://schemas.microsoft.com/office/drawing/2014/main" id="{9FFC3D92-8504-4548-B70C-4D23B2CFF0CC}"/>
              </a:ext>
            </a:extLst>
          </p:cNvPr>
          <p:cNvSpPr/>
          <p:nvPr/>
        </p:nvSpPr>
        <p:spPr>
          <a:xfrm rot="5400000">
            <a:off x="3027885" y="2964548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右大括号 45">
            <a:extLst>
              <a:ext uri="{FF2B5EF4-FFF2-40B4-BE49-F238E27FC236}">
                <a16:creationId xmlns:a16="http://schemas.microsoft.com/office/drawing/2014/main" id="{8A1AD007-D5F7-444F-A1BB-2C87BB72EA9E}"/>
              </a:ext>
            </a:extLst>
          </p:cNvPr>
          <p:cNvSpPr/>
          <p:nvPr/>
        </p:nvSpPr>
        <p:spPr>
          <a:xfrm rot="5400000">
            <a:off x="7419581" y="3363795"/>
            <a:ext cx="399245" cy="399244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C697A6D-55F9-4CB7-894B-8EC02546496D}"/>
              </a:ext>
            </a:extLst>
          </p:cNvPr>
          <p:cNvSpPr txBox="1"/>
          <p:nvPr/>
        </p:nvSpPr>
        <p:spPr>
          <a:xfrm>
            <a:off x="2628081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2CEE381-DE5E-4793-AF32-1AF6D4EE1DB9}"/>
              </a:ext>
            </a:extLst>
          </p:cNvPr>
          <p:cNvSpPr txBox="1"/>
          <p:nvPr/>
        </p:nvSpPr>
        <p:spPr>
          <a:xfrm>
            <a:off x="7419022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BBEF10A-834F-4A7F-972E-03F848440CB9}"/>
              </a:ext>
            </a:extLst>
          </p:cNvPr>
          <p:cNvSpPr txBox="1"/>
          <p:nvPr/>
        </p:nvSpPr>
        <p:spPr>
          <a:xfrm>
            <a:off x="570963" y="3748531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可变包长，含包头包尾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3318251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文本数据包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10413918" y="2125017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03D954C-B21B-48A4-93EE-ED891635B190}"/>
              </a:ext>
            </a:extLst>
          </p:cNvPr>
          <p:cNvGrpSpPr/>
          <p:nvPr/>
        </p:nvGrpSpPr>
        <p:grpSpPr>
          <a:xfrm>
            <a:off x="832038" y="2187005"/>
            <a:ext cx="9581880" cy="399245"/>
            <a:chOff x="862885" y="2653048"/>
            <a:chExt cx="9581880" cy="39924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EC53184-881A-42E7-B780-EDCF603D40FC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2C6F3D5-FFE2-40D2-A191-4DC892DE876E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36AEA5B-6D1C-45F5-9279-D22D9CB72AF2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'B'</a:t>
              </a:r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4A99B83-FE9D-40AC-B11B-B695D33B4F0D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'C'</a:t>
              </a:r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7571711-868D-4480-B6CC-D8A0C90812B4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7B61CAD-C086-49E1-9C50-C0F39334F6DC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E492376-637C-4B2A-8D43-005B67EEEC93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5A64D48-A146-4930-B29C-6700B2F34CE4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'D'</a:t>
              </a: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E4E177A-85BB-49C8-A8D2-C5B7624F1AE3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'E'</a:t>
              </a: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3F46CB5-9FC0-42A1-8014-97B51034C77B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'F'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6251E06-4654-4E87-B95F-75935AFEB617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171EF9D-CEB5-4320-8C18-817918A85A85}"/>
                </a:ext>
              </a:extLst>
            </p:cNvPr>
            <p:cNvSpPr/>
            <p:nvPr/>
          </p:nvSpPr>
          <p:spPr>
            <a:xfrm>
              <a:off x="96462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</p:grpSp>
      <p:sp>
        <p:nvSpPr>
          <p:cNvPr id="25" name="右大括号 24">
            <a:extLst>
              <a:ext uri="{FF2B5EF4-FFF2-40B4-BE49-F238E27FC236}">
                <a16:creationId xmlns:a16="http://schemas.microsoft.com/office/drawing/2014/main" id="{5C6D0ED9-E0BE-49AF-ACE8-BFED3B3F71C9}"/>
              </a:ext>
            </a:extLst>
          </p:cNvPr>
          <p:cNvSpPr/>
          <p:nvPr/>
        </p:nvSpPr>
        <p:spPr>
          <a:xfrm rot="5400000">
            <a:off x="3027885" y="452390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30AB888F-325F-4675-9FEC-B6CF57897658}"/>
              </a:ext>
            </a:extLst>
          </p:cNvPr>
          <p:cNvSpPr/>
          <p:nvPr/>
        </p:nvSpPr>
        <p:spPr>
          <a:xfrm rot="5400000">
            <a:off x="7818826" y="452391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5A28D6-6EB9-4A5A-9D10-C1992DC01330}"/>
              </a:ext>
            </a:extLst>
          </p:cNvPr>
          <p:cNvSpPr txBox="1"/>
          <p:nvPr/>
        </p:nvSpPr>
        <p:spPr>
          <a:xfrm>
            <a:off x="2628081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36081D-4904-4A51-BAB9-ABCD53993B0F}"/>
              </a:ext>
            </a:extLst>
          </p:cNvPr>
          <p:cNvSpPr txBox="1"/>
          <p:nvPr/>
        </p:nvSpPr>
        <p:spPr>
          <a:xfrm>
            <a:off x="7419022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0500C5E-A4F0-4EC1-85C9-259241AD0B7A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固定包长，含包头包尾</a:t>
            </a:r>
            <a:endParaRPr lang="en-US" altLang="zh-CN" sz="280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F87789D-5684-4055-BB55-A734F1F5E859}"/>
              </a:ext>
            </a:extLst>
          </p:cNvPr>
          <p:cNvSpPr txBox="1"/>
          <p:nvPr/>
        </p:nvSpPr>
        <p:spPr>
          <a:xfrm>
            <a:off x="9615428" y="4637175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F7432C4-0329-4606-88AE-654A948CE271}"/>
              </a:ext>
            </a:extLst>
          </p:cNvPr>
          <p:cNvGrpSpPr/>
          <p:nvPr/>
        </p:nvGrpSpPr>
        <p:grpSpPr>
          <a:xfrm>
            <a:off x="832038" y="4699163"/>
            <a:ext cx="8783390" cy="399245"/>
            <a:chOff x="862885" y="2653048"/>
            <a:chExt cx="8783390" cy="39924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CF5114D-78E5-4924-ACCE-A6F458D4326D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AFE758C-8BAF-46C2-85B8-37D324465805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9CAF4BF-447B-4B17-93FC-75F33F5C41E6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'B'</a:t>
              </a:r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326EE20-0840-4F12-B0B0-E984CB997BE8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'C'</a:t>
              </a:r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E2D0B1F-62E3-4BE7-8DB9-5C21430EC231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1367BD6-F6C0-4A3E-AEAF-D674B5948390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931A865-C68F-4B4D-A840-F4E563601585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D5ADE5C-754F-4A26-9ED3-22D82DCAD449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'D'</a:t>
              </a:r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00FA3AE-DF49-4C68-992B-C457ECE62450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'E'</a:t>
              </a:r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624E8D5-E5F8-4D61-8C17-B86A96BAA850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B0B6E6E-F5B5-46C3-8A5A-CB0AC3A168B8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</p:grpSp>
      <p:sp>
        <p:nvSpPr>
          <p:cNvPr id="45" name="右大括号 44">
            <a:extLst>
              <a:ext uri="{FF2B5EF4-FFF2-40B4-BE49-F238E27FC236}">
                <a16:creationId xmlns:a16="http://schemas.microsoft.com/office/drawing/2014/main" id="{9FFC3D92-8504-4548-B70C-4D23B2CFF0CC}"/>
              </a:ext>
            </a:extLst>
          </p:cNvPr>
          <p:cNvSpPr/>
          <p:nvPr/>
        </p:nvSpPr>
        <p:spPr>
          <a:xfrm rot="5400000">
            <a:off x="3027885" y="2964548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右大括号 45">
            <a:extLst>
              <a:ext uri="{FF2B5EF4-FFF2-40B4-BE49-F238E27FC236}">
                <a16:creationId xmlns:a16="http://schemas.microsoft.com/office/drawing/2014/main" id="{8A1AD007-D5F7-444F-A1BB-2C87BB72EA9E}"/>
              </a:ext>
            </a:extLst>
          </p:cNvPr>
          <p:cNvSpPr/>
          <p:nvPr/>
        </p:nvSpPr>
        <p:spPr>
          <a:xfrm rot="5400000">
            <a:off x="7419581" y="3363795"/>
            <a:ext cx="399245" cy="399244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C697A6D-55F9-4CB7-894B-8EC02546496D}"/>
              </a:ext>
            </a:extLst>
          </p:cNvPr>
          <p:cNvSpPr txBox="1"/>
          <p:nvPr/>
        </p:nvSpPr>
        <p:spPr>
          <a:xfrm>
            <a:off x="2628081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2CEE381-DE5E-4793-AF32-1AF6D4EE1DB9}"/>
              </a:ext>
            </a:extLst>
          </p:cNvPr>
          <p:cNvSpPr txBox="1"/>
          <p:nvPr/>
        </p:nvSpPr>
        <p:spPr>
          <a:xfrm>
            <a:off x="7419022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BBEF10A-834F-4A7F-972E-03F848440CB9}"/>
              </a:ext>
            </a:extLst>
          </p:cNvPr>
          <p:cNvSpPr txBox="1"/>
          <p:nvPr/>
        </p:nvSpPr>
        <p:spPr>
          <a:xfrm>
            <a:off x="570963" y="3748531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可变包长，含包头包尾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7545197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HEX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数据包接收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62D926-7F8E-4CE9-A2D2-10E0C404971C}"/>
              </a:ext>
            </a:extLst>
          </p:cNvPr>
          <p:cNvSpPr txBox="1"/>
          <p:nvPr/>
        </p:nvSpPr>
        <p:spPr>
          <a:xfrm>
            <a:off x="10413918" y="1492840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1E762BA-D56B-41FE-BD6B-131544DFB694}"/>
              </a:ext>
            </a:extLst>
          </p:cNvPr>
          <p:cNvGrpSpPr/>
          <p:nvPr/>
        </p:nvGrpSpPr>
        <p:grpSpPr>
          <a:xfrm>
            <a:off x="832038" y="1554828"/>
            <a:ext cx="9581880" cy="399245"/>
            <a:chOff x="862885" y="2653048"/>
            <a:chExt cx="9581880" cy="39924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CCF9BB5-2F27-4912-8014-4A25141C6957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809ECE5-8F6C-42DD-8076-D9542E2208C3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0x01</a:t>
              </a: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81F68B3-6A99-4F74-A2EB-C042B0EA7F70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0x02</a:t>
              </a: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B62411B-675C-40BF-A922-9A20A0276409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0x03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C3372CF-2969-47CE-8880-F7BEEE157E31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0x04</a:t>
              </a: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A01754B-F04B-4A94-A288-663AB324050E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DA496ED-AC48-4003-86D5-B09EA645B493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F61B17-2610-4860-8D34-9E54B6E2B975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0x05</a:t>
              </a: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7269AB1-2F86-4F8E-88C5-156486701968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0x06</a:t>
              </a:r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DF8F784-BA87-45A8-9ADE-91B762C18BEE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0x07</a:t>
              </a:r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2E38517-0A58-452D-9E9A-45362CB24A87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0x08</a:t>
              </a:r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09363FB-F290-4968-95FA-5E242DF9ECC5}"/>
                </a:ext>
              </a:extLst>
            </p:cNvPr>
            <p:cNvSpPr/>
            <p:nvPr/>
          </p:nvSpPr>
          <p:spPr>
            <a:xfrm>
              <a:off x="96462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33D2CC7-BEB3-4661-ADA9-FD6E14EDE480}"/>
              </a:ext>
            </a:extLst>
          </p:cNvPr>
          <p:cNvGrpSpPr/>
          <p:nvPr/>
        </p:nvGrpSpPr>
        <p:grpSpPr>
          <a:xfrm>
            <a:off x="2748318" y="1817612"/>
            <a:ext cx="6695365" cy="3919033"/>
            <a:chOff x="2415040" y="1817612"/>
            <a:chExt cx="6695365" cy="3919033"/>
          </a:xfrm>
        </p:grpSpPr>
        <p:sp>
          <p:nvSpPr>
            <p:cNvPr id="37" name="弧形 36">
              <a:extLst>
                <a:ext uri="{FF2B5EF4-FFF2-40B4-BE49-F238E27FC236}">
                  <a16:creationId xmlns:a16="http://schemas.microsoft.com/office/drawing/2014/main" id="{C8FC776A-F0BC-46AD-8106-CFB45558D5B5}"/>
                </a:ext>
              </a:extLst>
            </p:cNvPr>
            <p:cNvSpPr/>
            <p:nvPr/>
          </p:nvSpPr>
          <p:spPr>
            <a:xfrm>
              <a:off x="2964052" y="1817612"/>
              <a:ext cx="5480703" cy="3485560"/>
            </a:xfrm>
            <a:prstGeom prst="arc">
              <a:avLst>
                <a:gd name="adj1" fmla="val 1572164"/>
                <a:gd name="adj2" fmla="val 9188939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B7EFE91-F9DA-4A5F-AE8A-92C446DE69F4}"/>
                </a:ext>
              </a:extLst>
            </p:cNvPr>
            <p:cNvGrpSpPr/>
            <p:nvPr/>
          </p:nvGrpSpPr>
          <p:grpSpPr>
            <a:xfrm>
              <a:off x="2415040" y="2779322"/>
              <a:ext cx="6695365" cy="2957323"/>
              <a:chOff x="2328342" y="2511724"/>
              <a:chExt cx="6695365" cy="2957323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277786BE-B14E-42B8-A313-2DFF1B8A573C}"/>
                  </a:ext>
                </a:extLst>
              </p:cNvPr>
              <p:cNvSpPr/>
              <p:nvPr/>
            </p:nvSpPr>
            <p:spPr>
              <a:xfrm>
                <a:off x="2569028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0</a:t>
                </a:r>
              </a:p>
              <a:p>
                <a:pPr algn="ctr"/>
                <a:r>
                  <a:rPr lang="zh-CN" altLang="en-US"/>
                  <a:t>等待包头</a:t>
                </a: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892BEC77-1008-4B52-B0F0-EFE4D21F0E41}"/>
                  </a:ext>
                </a:extLst>
              </p:cNvPr>
              <p:cNvSpPr/>
              <p:nvPr/>
            </p:nvSpPr>
            <p:spPr>
              <a:xfrm>
                <a:off x="5108707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1</a:t>
                </a:r>
              </a:p>
              <a:p>
                <a:pPr algn="ctr"/>
                <a:r>
                  <a:rPr lang="zh-CN" altLang="en-US"/>
                  <a:t>接收数据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09F80714-58CE-4B3E-843A-10457EF201D4}"/>
                  </a:ext>
                </a:extLst>
              </p:cNvPr>
              <p:cNvSpPr/>
              <p:nvPr/>
            </p:nvSpPr>
            <p:spPr>
              <a:xfrm>
                <a:off x="7670800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2</a:t>
                </a:r>
              </a:p>
              <a:p>
                <a:pPr algn="ctr"/>
                <a:r>
                  <a:rPr lang="zh-CN" altLang="en-US"/>
                  <a:t>等待包尾</a:t>
                </a:r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84989BA1-EF0A-4D71-8FE3-1455DC3B3D28}"/>
                  </a:ext>
                </a:extLst>
              </p:cNvPr>
              <p:cNvCxnSpPr>
                <a:cxnSpLocks/>
                <a:stCxn id="2" idx="6"/>
                <a:endCxn id="20" idx="2"/>
              </p:cNvCxnSpPr>
              <p:nvPr/>
            </p:nvCxnSpPr>
            <p:spPr>
              <a:xfrm>
                <a:off x="3663732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BD8BD65-A89D-4B72-B238-8C58AE3CAD21}"/>
                  </a:ext>
                </a:extLst>
              </p:cNvPr>
              <p:cNvSpPr txBox="1"/>
              <p:nvPr/>
            </p:nvSpPr>
            <p:spPr>
              <a:xfrm>
                <a:off x="3521936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0xFF</a:t>
                </a:r>
              </a:p>
            </p:txBody>
          </p:sp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FF97DCA2-DDDD-498E-8DC7-59C9CA717230}"/>
                  </a:ext>
                </a:extLst>
              </p:cNvPr>
              <p:cNvSpPr/>
              <p:nvPr/>
            </p:nvSpPr>
            <p:spPr>
              <a:xfrm rot="2700000">
                <a:off x="2807352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52C1A14-3A4A-4DA4-8352-3947E640D717}"/>
                  </a:ext>
                </a:extLst>
              </p:cNvPr>
              <p:cNvSpPr txBox="1"/>
              <p:nvPr/>
            </p:nvSpPr>
            <p:spPr>
              <a:xfrm>
                <a:off x="2328342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sp>
            <p:nvSpPr>
              <p:cNvPr id="31" name="弧形 30">
                <a:extLst>
                  <a:ext uri="{FF2B5EF4-FFF2-40B4-BE49-F238E27FC236}">
                    <a16:creationId xmlns:a16="http://schemas.microsoft.com/office/drawing/2014/main" id="{52129F98-42A6-41EA-AF01-09A424933101}"/>
                  </a:ext>
                </a:extLst>
              </p:cNvPr>
              <p:cNvSpPr/>
              <p:nvPr/>
            </p:nvSpPr>
            <p:spPr>
              <a:xfrm rot="2700000">
                <a:off x="5351265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1979123-54F8-4AEF-9887-F8D8135C00AE}"/>
                  </a:ext>
                </a:extLst>
              </p:cNvPr>
              <p:cNvSpPr txBox="1"/>
              <p:nvPr/>
            </p:nvSpPr>
            <p:spPr>
              <a:xfrm>
                <a:off x="4675117" y="2511724"/>
                <a:ext cx="1961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未收够</a:t>
                </a:r>
                <a:r>
                  <a:rPr lang="en-US" altLang="zh-CN"/>
                  <a:t>4</a:t>
                </a:r>
                <a:r>
                  <a:rPr lang="zh-CN" altLang="en-US"/>
                  <a:t>个数据</a:t>
                </a:r>
                <a:endParaRPr lang="en-US" altLang="zh-CN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FBA74C49-6B58-4561-8889-0690A652FFD3}"/>
                  </a:ext>
                </a:extLst>
              </p:cNvPr>
              <p:cNvSpPr txBox="1"/>
              <p:nvPr/>
            </p:nvSpPr>
            <p:spPr>
              <a:xfrm>
                <a:off x="6106029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收够</a:t>
                </a:r>
                <a:r>
                  <a:rPr lang="en-US" altLang="zh-CN"/>
                  <a:t>4</a:t>
                </a:r>
                <a:r>
                  <a:rPr lang="zh-CN" altLang="en-US"/>
                  <a:t>个数据</a:t>
                </a:r>
                <a:endParaRPr lang="en-US" altLang="zh-CN"/>
              </a:p>
            </p:txBody>
          </p:sp>
          <p:sp>
            <p:nvSpPr>
              <p:cNvPr id="35" name="弧形 34">
                <a:extLst>
                  <a:ext uri="{FF2B5EF4-FFF2-40B4-BE49-F238E27FC236}">
                    <a16:creationId xmlns:a16="http://schemas.microsoft.com/office/drawing/2014/main" id="{72FFA9EB-8975-4C00-8F5A-08A08A45BE55}"/>
                  </a:ext>
                </a:extLst>
              </p:cNvPr>
              <p:cNvSpPr/>
              <p:nvPr/>
            </p:nvSpPr>
            <p:spPr>
              <a:xfrm rot="2700000">
                <a:off x="7921554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7057DC7-18FC-464E-984E-21B47A8CB323}"/>
                  </a:ext>
                </a:extLst>
              </p:cNvPr>
              <p:cNvSpPr txBox="1"/>
              <p:nvPr/>
            </p:nvSpPr>
            <p:spPr>
              <a:xfrm>
                <a:off x="7442544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3651E154-F522-42FE-A7D6-471B4DECFB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4618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A987694-A520-4B7A-82CB-E7DC95AB9FE0}"/>
                  </a:ext>
                </a:extLst>
              </p:cNvPr>
              <p:cNvSpPr txBox="1"/>
              <p:nvPr/>
            </p:nvSpPr>
            <p:spPr>
              <a:xfrm>
                <a:off x="4955628" y="5099715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0xFE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16519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文本数据包接收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F66EE2-82AA-4E41-9B47-81D57A739502}"/>
              </a:ext>
            </a:extLst>
          </p:cNvPr>
          <p:cNvSpPr txBox="1"/>
          <p:nvPr/>
        </p:nvSpPr>
        <p:spPr>
          <a:xfrm>
            <a:off x="9615428" y="1492840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B420782-87FB-4512-A63F-49D6A6A0E56A}"/>
              </a:ext>
            </a:extLst>
          </p:cNvPr>
          <p:cNvGrpSpPr/>
          <p:nvPr/>
        </p:nvGrpSpPr>
        <p:grpSpPr>
          <a:xfrm>
            <a:off x="832038" y="1554828"/>
            <a:ext cx="8783390" cy="399245"/>
            <a:chOff x="862885" y="2653048"/>
            <a:chExt cx="8783390" cy="39924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1B862E0-1403-43FF-9569-C5C757DF6588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506A019-0E4D-45DB-A241-EE3694AA6DE0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8EE54DD-B6D0-4B6A-88D6-9956012D34C2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'B'</a:t>
              </a: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2EB9533-39A2-413B-8AB4-02CF8114EBD9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'C'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6CE96A5-43A9-4829-9EA0-E905C04A1A09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070308F-26D2-46B5-8215-E5C0FFD156E9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95E839B-619C-4C45-8E3C-D3CD95E68A24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68D6B70-3532-48D4-8813-E0C734681AD9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'D'</a:t>
              </a: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031EC60-FDAA-48E3-AC88-27DA14A0C661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'E'</a:t>
              </a:r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31CB0B-3241-4475-9448-305FEA20FA49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CA029B5-D984-4832-9557-66E804B30F43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7248DE4-0260-4ED6-A161-C478C051700B}"/>
              </a:ext>
            </a:extLst>
          </p:cNvPr>
          <p:cNvGrpSpPr/>
          <p:nvPr/>
        </p:nvGrpSpPr>
        <p:grpSpPr>
          <a:xfrm>
            <a:off x="2748318" y="1817612"/>
            <a:ext cx="6695365" cy="3919033"/>
            <a:chOff x="2415040" y="1817612"/>
            <a:chExt cx="6695365" cy="3919033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702BC9E7-ED13-4B10-AA5A-A8C9868F51DF}"/>
                </a:ext>
              </a:extLst>
            </p:cNvPr>
            <p:cNvGrpSpPr/>
            <p:nvPr/>
          </p:nvGrpSpPr>
          <p:grpSpPr>
            <a:xfrm>
              <a:off x="2415040" y="2779322"/>
              <a:ext cx="6695365" cy="2957323"/>
              <a:chOff x="2328342" y="2511724"/>
              <a:chExt cx="6695365" cy="2957323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F9DB6C2C-10A1-4B02-A06B-4485EA841714}"/>
                  </a:ext>
                </a:extLst>
              </p:cNvPr>
              <p:cNvSpPr/>
              <p:nvPr/>
            </p:nvSpPr>
            <p:spPr>
              <a:xfrm>
                <a:off x="2569028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0</a:t>
                </a:r>
              </a:p>
              <a:p>
                <a:pPr algn="ctr"/>
                <a:r>
                  <a:rPr lang="zh-CN" altLang="en-US"/>
                  <a:t>等待包头</a:t>
                </a: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42FA9BF8-7D00-4105-B8BF-1409AA44A7F4}"/>
                  </a:ext>
                </a:extLst>
              </p:cNvPr>
              <p:cNvSpPr/>
              <p:nvPr/>
            </p:nvSpPr>
            <p:spPr>
              <a:xfrm>
                <a:off x="5108707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1</a:t>
                </a:r>
              </a:p>
              <a:p>
                <a:pPr algn="ctr"/>
                <a:r>
                  <a:rPr lang="zh-CN" altLang="en-US" sz="1400"/>
                  <a:t>接收数据等待包尾</a:t>
                </a: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E934C074-08C9-4EB1-8725-7FD6F225F5A3}"/>
                  </a:ext>
                </a:extLst>
              </p:cNvPr>
              <p:cNvSpPr/>
              <p:nvPr/>
            </p:nvSpPr>
            <p:spPr>
              <a:xfrm>
                <a:off x="7670800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2</a:t>
                </a:r>
              </a:p>
              <a:p>
                <a:pPr algn="ctr"/>
                <a:r>
                  <a:rPr lang="zh-CN" altLang="en-US"/>
                  <a:t>等待包尾</a:t>
                </a:r>
              </a:p>
            </p:txBody>
          </p: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753AF71D-9E46-4AEB-BD47-5BC493FC21E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>
                <a:off x="3663732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520D79DA-FA72-4BD9-BA46-615502B1DADE}"/>
                  </a:ext>
                </a:extLst>
              </p:cNvPr>
              <p:cNvSpPr txBox="1"/>
              <p:nvPr/>
            </p:nvSpPr>
            <p:spPr>
              <a:xfrm>
                <a:off x="3521936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'@'</a:t>
                </a:r>
              </a:p>
            </p:txBody>
          </p:sp>
          <p:sp>
            <p:nvSpPr>
              <p:cNvPr id="52" name="弧形 51">
                <a:extLst>
                  <a:ext uri="{FF2B5EF4-FFF2-40B4-BE49-F238E27FC236}">
                    <a16:creationId xmlns:a16="http://schemas.microsoft.com/office/drawing/2014/main" id="{DAEAF6DC-6675-4B30-A1C6-EB02C8A92663}"/>
                  </a:ext>
                </a:extLst>
              </p:cNvPr>
              <p:cNvSpPr/>
              <p:nvPr/>
            </p:nvSpPr>
            <p:spPr>
              <a:xfrm rot="2700000">
                <a:off x="2807352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6203052-EBC6-4E66-A464-7FBD37566592}"/>
                  </a:ext>
                </a:extLst>
              </p:cNvPr>
              <p:cNvSpPr txBox="1"/>
              <p:nvPr/>
            </p:nvSpPr>
            <p:spPr>
              <a:xfrm>
                <a:off x="2328342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sp>
            <p:nvSpPr>
              <p:cNvPr id="54" name="弧形 53">
                <a:extLst>
                  <a:ext uri="{FF2B5EF4-FFF2-40B4-BE49-F238E27FC236}">
                    <a16:creationId xmlns:a16="http://schemas.microsoft.com/office/drawing/2014/main" id="{C6979815-6EFE-430C-A229-ADF5109720E3}"/>
                  </a:ext>
                </a:extLst>
              </p:cNvPr>
              <p:cNvSpPr/>
              <p:nvPr/>
            </p:nvSpPr>
            <p:spPr>
              <a:xfrm rot="2700000">
                <a:off x="5351265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04000141-C63F-436C-B94C-B4975580B63F}"/>
                  </a:ext>
                </a:extLst>
              </p:cNvPr>
              <p:cNvSpPr txBox="1"/>
              <p:nvPr/>
            </p:nvSpPr>
            <p:spPr>
              <a:xfrm>
                <a:off x="4675117" y="2511724"/>
                <a:ext cx="1961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7DB6804-0C6F-4F9F-AC06-EECEF203AD74}"/>
                  </a:ext>
                </a:extLst>
              </p:cNvPr>
              <p:cNvSpPr txBox="1"/>
              <p:nvPr/>
            </p:nvSpPr>
            <p:spPr>
              <a:xfrm>
                <a:off x="6106029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'\r'</a:t>
                </a:r>
              </a:p>
            </p:txBody>
          </p:sp>
          <p:sp>
            <p:nvSpPr>
              <p:cNvPr id="57" name="弧形 56">
                <a:extLst>
                  <a:ext uri="{FF2B5EF4-FFF2-40B4-BE49-F238E27FC236}">
                    <a16:creationId xmlns:a16="http://schemas.microsoft.com/office/drawing/2014/main" id="{FFAEF138-261E-4434-A213-6E62A6D84A13}"/>
                  </a:ext>
                </a:extLst>
              </p:cNvPr>
              <p:cNvSpPr/>
              <p:nvPr/>
            </p:nvSpPr>
            <p:spPr>
              <a:xfrm rot="2700000">
                <a:off x="7921554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A06D63E-9217-467C-948A-11F70BE4E7E9}"/>
                  </a:ext>
                </a:extLst>
              </p:cNvPr>
              <p:cNvSpPr txBox="1"/>
              <p:nvPr/>
            </p:nvSpPr>
            <p:spPr>
              <a:xfrm>
                <a:off x="7442544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03E48EE1-F1E4-4CD4-8DCC-74ECB5288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4618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B424CD4-9DA7-458A-AEFF-60789E0A8B5C}"/>
                  </a:ext>
                </a:extLst>
              </p:cNvPr>
              <p:cNvSpPr txBox="1"/>
              <p:nvPr/>
            </p:nvSpPr>
            <p:spPr>
              <a:xfrm>
                <a:off x="4955628" y="5099715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'\n'</a:t>
                </a:r>
              </a:p>
            </p:txBody>
          </p:sp>
        </p:grpSp>
        <p:sp>
          <p:nvSpPr>
            <p:cNvPr id="61" name="弧形 60">
              <a:extLst>
                <a:ext uri="{FF2B5EF4-FFF2-40B4-BE49-F238E27FC236}">
                  <a16:creationId xmlns:a16="http://schemas.microsoft.com/office/drawing/2014/main" id="{24038E4D-14C4-4880-A1AA-4EBA657C7B26}"/>
                </a:ext>
              </a:extLst>
            </p:cNvPr>
            <p:cNvSpPr/>
            <p:nvPr/>
          </p:nvSpPr>
          <p:spPr>
            <a:xfrm>
              <a:off x="2964052" y="1817612"/>
              <a:ext cx="5480703" cy="3485560"/>
            </a:xfrm>
            <a:prstGeom prst="arc">
              <a:avLst>
                <a:gd name="adj1" fmla="val 1572164"/>
                <a:gd name="adj2" fmla="val 9188939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59736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I2C</a:t>
            </a:r>
            <a:r>
              <a:rPr lang="zh-CN" altLang="en-US" sz="2800"/>
              <a:t>（</a:t>
            </a:r>
            <a:r>
              <a:rPr lang="en-US" altLang="zh-CN" sz="2800"/>
              <a:t>Inter IC Bus</a:t>
            </a:r>
            <a:r>
              <a:rPr lang="zh-CN" altLang="en-US" sz="2800"/>
              <a:t>）是由</a:t>
            </a:r>
            <a:r>
              <a:rPr lang="en-US" altLang="zh-CN" sz="2800"/>
              <a:t>Philips</a:t>
            </a:r>
            <a:r>
              <a:rPr lang="zh-CN" altLang="en-US" sz="2800"/>
              <a:t>公司开发的一种通用数据总线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两根通信线：</a:t>
            </a:r>
            <a:r>
              <a:rPr lang="en-US" altLang="zh-CN" sz="2800"/>
              <a:t>SCL</a:t>
            </a:r>
            <a:r>
              <a:rPr lang="zh-CN" altLang="en-US" sz="2800"/>
              <a:t>（</a:t>
            </a:r>
            <a:r>
              <a:rPr lang="en-US" altLang="zh-CN" sz="2800"/>
              <a:t>Serial Clock</a:t>
            </a:r>
            <a:r>
              <a:rPr lang="zh-CN" altLang="en-US" sz="2800"/>
              <a:t>）、</a:t>
            </a:r>
            <a:r>
              <a:rPr lang="en-US" altLang="zh-CN" sz="2800"/>
              <a:t>SDA</a:t>
            </a:r>
            <a:r>
              <a:rPr lang="zh-CN" altLang="en-US" sz="2800"/>
              <a:t>（</a:t>
            </a:r>
            <a:r>
              <a:rPr lang="en-US" altLang="zh-CN" sz="2800"/>
              <a:t>Serial Data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同步，半双工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带数据应答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支持总线挂载多设备（一主多从、多主多从）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/>
        </p:blipFill>
        <p:spPr>
          <a:xfrm>
            <a:off x="3586795" y="3987330"/>
            <a:ext cx="1942958" cy="19633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42F318-47FB-47DB-9299-525887B8B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727" y="3873052"/>
            <a:ext cx="2192994" cy="219299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38" y="3873053"/>
            <a:ext cx="2549803" cy="21918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66" y="3874825"/>
            <a:ext cx="2514543" cy="219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163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所有</a:t>
            </a:r>
            <a:r>
              <a:rPr lang="en-US" altLang="zh-CN" sz="2800"/>
              <a:t>I2C</a:t>
            </a:r>
            <a:r>
              <a:rPr lang="zh-CN" altLang="en-US" sz="2800"/>
              <a:t>设备的</a:t>
            </a:r>
            <a:r>
              <a:rPr lang="en-US" altLang="zh-CN" sz="2800"/>
              <a:t>SCL</a:t>
            </a:r>
            <a:r>
              <a:rPr lang="zh-CN" altLang="en-US" sz="2800"/>
              <a:t>连在一起，</a:t>
            </a:r>
            <a:r>
              <a:rPr lang="en-US" altLang="zh-CN" sz="2800"/>
              <a:t>SDA</a:t>
            </a:r>
            <a:r>
              <a:rPr lang="zh-CN" altLang="en-US" sz="2800"/>
              <a:t>连在一起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设备的</a:t>
            </a:r>
            <a:r>
              <a:rPr lang="en-US" altLang="zh-CN" sz="2800"/>
              <a:t>SCL</a:t>
            </a:r>
            <a:r>
              <a:rPr lang="zh-CN" altLang="en-US" sz="2800"/>
              <a:t>和</a:t>
            </a:r>
            <a:r>
              <a:rPr lang="en-US" altLang="zh-CN" sz="2800"/>
              <a:t>SDA</a:t>
            </a:r>
            <a:r>
              <a:rPr lang="zh-CN" altLang="en-US" sz="2800"/>
              <a:t>均要配置成开漏输出模式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SCL</a:t>
            </a:r>
            <a:r>
              <a:rPr lang="zh-CN" altLang="en-US" sz="2800"/>
              <a:t>和</a:t>
            </a:r>
            <a:r>
              <a:rPr lang="en-US" altLang="zh-CN" sz="2800"/>
              <a:t>SDA</a:t>
            </a:r>
            <a:r>
              <a:rPr lang="zh-CN" altLang="en-US" sz="2800"/>
              <a:t>各添加一个上拉电阻，阻值一般为</a:t>
            </a:r>
            <a:r>
              <a:rPr lang="en-US" altLang="zh-CN" sz="2800"/>
              <a:t>4.7KΩ</a:t>
            </a:r>
            <a:r>
              <a:rPr lang="zh-CN" altLang="en-US" sz="2800"/>
              <a:t>左右</a:t>
            </a:r>
            <a:endParaRPr lang="en-US" altLang="zh-CN" sz="28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DC83E84-E4D3-4CB2-A7FA-69111CA8F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078" y="3110765"/>
            <a:ext cx="4400413" cy="28015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411D8E8-73EF-405E-95DF-244DDFD00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3" y="3110766"/>
            <a:ext cx="5879108" cy="280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7531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起始条件：</a:t>
            </a:r>
            <a:r>
              <a:rPr lang="en-US" altLang="zh-CN" sz="2800"/>
              <a:t>SCL</a:t>
            </a:r>
            <a:r>
              <a:rPr lang="zh-CN" altLang="en-US" sz="2800"/>
              <a:t>高电平期间，</a:t>
            </a:r>
            <a:r>
              <a:rPr lang="en-US" altLang="zh-CN" sz="2800"/>
              <a:t>SDA</a:t>
            </a:r>
            <a:r>
              <a:rPr lang="zh-CN" altLang="en-US" sz="2800"/>
              <a:t>从高电平切换到低电平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终止条件：</a:t>
            </a:r>
            <a:r>
              <a:rPr lang="en-US" altLang="zh-CN" sz="2800"/>
              <a:t>SCL</a:t>
            </a:r>
            <a:r>
              <a:rPr lang="zh-CN" altLang="en-US" sz="2800"/>
              <a:t>高电平期间，</a:t>
            </a:r>
            <a:r>
              <a:rPr lang="en-US" altLang="zh-CN" sz="2800"/>
              <a:t>SDA</a:t>
            </a:r>
            <a:r>
              <a:rPr lang="zh-CN" altLang="en-US" sz="2800"/>
              <a:t>从低电平切换到高电平</a:t>
            </a:r>
            <a:endParaRPr lang="en-US" altLang="zh-CN" sz="2800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58CF37D3-47D0-4027-B4F9-DDE90002B405}"/>
              </a:ext>
            </a:extLst>
          </p:cNvPr>
          <p:cNvGrpSpPr/>
          <p:nvPr/>
        </p:nvGrpSpPr>
        <p:grpSpPr>
          <a:xfrm>
            <a:off x="2377347" y="4409676"/>
            <a:ext cx="2425657" cy="523220"/>
            <a:chOff x="2220800" y="4535430"/>
            <a:chExt cx="2425657" cy="523220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083E640-2772-4ECD-BB21-9DD77AB14C7A}"/>
                </a:ext>
              </a:extLst>
            </p:cNvPr>
            <p:cNvCxnSpPr>
              <a:cxnSpLocks/>
            </p:cNvCxnSpPr>
            <p:nvPr/>
          </p:nvCxnSpPr>
          <p:spPr>
            <a:xfrm>
              <a:off x="2220800" y="4535430"/>
              <a:ext cx="85000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5B1A385-DB02-4503-A4AE-F32A75138D43}"/>
                </a:ext>
              </a:extLst>
            </p:cNvPr>
            <p:cNvCxnSpPr>
              <a:cxnSpLocks/>
            </p:cNvCxnSpPr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3DFAD300-6009-441F-9BEA-44E69D7F46E5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058650"/>
              <a:ext cx="12936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85525FC8-1263-47C1-B931-16794ECFFE63}"/>
              </a:ext>
            </a:extLst>
          </p:cNvPr>
          <p:cNvSpPr/>
          <p:nvPr/>
        </p:nvSpPr>
        <p:spPr>
          <a:xfrm>
            <a:off x="2792559" y="3051829"/>
            <a:ext cx="1056068" cy="2211822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6B7F12C-6289-4ACE-90A0-C73C06AC95EB}"/>
              </a:ext>
            </a:extLst>
          </p:cNvPr>
          <p:cNvSpPr/>
          <p:nvPr/>
        </p:nvSpPr>
        <p:spPr>
          <a:xfrm>
            <a:off x="8650032" y="3051829"/>
            <a:ext cx="1056068" cy="2211822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2D9EF31-D915-4AEA-AB2C-48E5517D20D8}"/>
              </a:ext>
            </a:extLst>
          </p:cNvPr>
          <p:cNvSpPr txBox="1"/>
          <p:nvPr/>
        </p:nvSpPr>
        <p:spPr>
          <a:xfrm>
            <a:off x="6242756" y="332550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610BC74-9D7C-4779-9992-5B2A26FE503D}"/>
              </a:ext>
            </a:extLst>
          </p:cNvPr>
          <p:cNvSpPr txBox="1"/>
          <p:nvPr/>
        </p:nvSpPr>
        <p:spPr>
          <a:xfrm>
            <a:off x="6242756" y="440967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4D532481-3BC7-4F4E-BD08-7E1088843A10}"/>
              </a:ext>
            </a:extLst>
          </p:cNvPr>
          <p:cNvGrpSpPr/>
          <p:nvPr/>
        </p:nvGrpSpPr>
        <p:grpSpPr>
          <a:xfrm flipV="1">
            <a:off x="7423319" y="4409676"/>
            <a:ext cx="2810412" cy="523220"/>
            <a:chOff x="1424991" y="4535430"/>
            <a:chExt cx="2810412" cy="523220"/>
          </a:xfrm>
        </p:grpSpPr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A5B61E03-949D-4B6A-AD1A-38F41DD30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4991" y="4535430"/>
              <a:ext cx="164581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AB95AFFA-BE3B-46BB-9A4E-3F287652C7C6}"/>
                </a:ext>
              </a:extLst>
            </p:cNvPr>
            <p:cNvCxnSpPr>
              <a:cxnSpLocks/>
            </p:cNvCxnSpPr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DBE993DA-EE49-43E3-B457-3CC01BDD5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2800" y="5058650"/>
              <a:ext cx="8826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76C17A9-6D57-4B8C-A6CE-07AA42727540}"/>
              </a:ext>
            </a:extLst>
          </p:cNvPr>
          <p:cNvGrpSpPr/>
          <p:nvPr/>
        </p:nvGrpSpPr>
        <p:grpSpPr>
          <a:xfrm>
            <a:off x="2374801" y="3325506"/>
            <a:ext cx="2428203" cy="523220"/>
            <a:chOff x="1418286" y="4535430"/>
            <a:chExt cx="2428203" cy="523220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789EEBEE-732A-47AC-9402-AABB28DA0A18}"/>
                </a:ext>
              </a:extLst>
            </p:cNvPr>
            <p:cNvCxnSpPr>
              <a:cxnSpLocks/>
            </p:cNvCxnSpPr>
            <p:nvPr/>
          </p:nvCxnSpPr>
          <p:spPr>
            <a:xfrm>
              <a:off x="1418286" y="4535430"/>
              <a:ext cx="16525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02ED9BD2-7169-47E3-8946-693AF2BD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B47217CE-6902-438A-B77C-25FE61E38EEF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058650"/>
              <a:ext cx="49368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5C7A970D-D256-4583-A4F9-C10D89BA8B2A}"/>
              </a:ext>
            </a:extLst>
          </p:cNvPr>
          <p:cNvGrpSpPr/>
          <p:nvPr/>
        </p:nvGrpSpPr>
        <p:grpSpPr>
          <a:xfrm flipV="1">
            <a:off x="7423319" y="3325506"/>
            <a:ext cx="2810412" cy="523220"/>
            <a:chOff x="2333759" y="4535430"/>
            <a:chExt cx="2810412" cy="523220"/>
          </a:xfrm>
        </p:grpSpPr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7856DED4-6945-411F-AA54-9078B8B11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759" y="4535430"/>
              <a:ext cx="73704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1319B255-8DE1-43E2-B423-01E87B0F28E7}"/>
                </a:ext>
              </a:extLst>
            </p:cNvPr>
            <p:cNvCxnSpPr>
              <a:cxnSpLocks/>
            </p:cNvCxnSpPr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204BAF32-F046-48BF-8D74-9957CE1700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2800" y="5058650"/>
              <a:ext cx="17913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3B3A2FA-27DE-49BC-9A5F-DBC321CEF948}"/>
              </a:ext>
            </a:extLst>
          </p:cNvPr>
          <p:cNvSpPr txBox="1"/>
          <p:nvPr/>
        </p:nvSpPr>
        <p:spPr>
          <a:xfrm>
            <a:off x="1198078" y="332550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A1632A2-1BD6-4FF1-B10E-37865DB81568}"/>
              </a:ext>
            </a:extLst>
          </p:cNvPr>
          <p:cNvSpPr txBox="1"/>
          <p:nvPr/>
        </p:nvSpPr>
        <p:spPr>
          <a:xfrm>
            <a:off x="1198078" y="440967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</a:p>
        </p:txBody>
      </p:sp>
    </p:spTree>
    <p:extLst>
      <p:ext uri="{BB962C8B-B14F-4D97-AF65-F5344CB8AC3E}">
        <p14:creationId xmlns:p14="http://schemas.microsoft.com/office/powerpoint/2010/main" val="962384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最小系统电路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09F269-EEAD-4514-8A7F-AAD15B9E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80" y="1060820"/>
            <a:ext cx="9878439" cy="54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38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发送一个字节：</a:t>
            </a:r>
            <a:r>
              <a:rPr lang="en-US" altLang="zh-CN" sz="2800"/>
              <a:t>SCL</a:t>
            </a:r>
            <a:r>
              <a:rPr lang="zh-CN" altLang="en-US" sz="2800"/>
              <a:t>低电平期间，主机将数据位依次放到</a:t>
            </a:r>
            <a:r>
              <a:rPr lang="en-US" altLang="zh-CN" sz="2800"/>
              <a:t>SDA</a:t>
            </a:r>
            <a:r>
              <a:rPr lang="zh-CN" altLang="en-US" sz="2800"/>
              <a:t>线上（高位先行），然后释放</a:t>
            </a:r>
            <a:r>
              <a:rPr lang="en-US" altLang="zh-CN" sz="2800"/>
              <a:t>SCL</a:t>
            </a:r>
            <a:r>
              <a:rPr lang="zh-CN" altLang="en-US" sz="2800"/>
              <a:t>，从机将在</a:t>
            </a:r>
            <a:r>
              <a:rPr lang="en-US" altLang="zh-CN" sz="2800"/>
              <a:t>SCL</a:t>
            </a:r>
            <a:r>
              <a:rPr lang="zh-CN" altLang="en-US" sz="2800"/>
              <a:t>高电平期间读取数据位，所以</a:t>
            </a:r>
            <a:r>
              <a:rPr lang="en-US" altLang="zh-CN" sz="2800"/>
              <a:t>SCL</a:t>
            </a:r>
            <a:r>
              <a:rPr lang="zh-CN" altLang="en-US" sz="2800"/>
              <a:t>高电平期间</a:t>
            </a:r>
            <a:r>
              <a:rPr lang="en-US" altLang="zh-CN" sz="2800"/>
              <a:t>SDA</a:t>
            </a:r>
            <a:r>
              <a:rPr lang="zh-CN" altLang="en-US" sz="2800"/>
              <a:t>不允许有数据变化，依次循环上述过程</a:t>
            </a:r>
            <a:r>
              <a:rPr lang="en-US" altLang="zh-CN" sz="2800"/>
              <a:t>8</a:t>
            </a:r>
            <a:r>
              <a:rPr lang="zh-CN" altLang="en-US" sz="2800"/>
              <a:t>次，即可发送一个字节</a:t>
            </a:r>
            <a:endParaRPr lang="en-US" altLang="zh-CN" sz="28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94C4BF-0B7B-4C2E-BDAB-F59D6EE93566}"/>
              </a:ext>
            </a:extLst>
          </p:cNvPr>
          <p:cNvSpPr txBox="1"/>
          <p:nvPr/>
        </p:nvSpPr>
        <p:spPr>
          <a:xfrm>
            <a:off x="570963" y="3784002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51010F-326E-4328-84C9-AD09B7AD6803}"/>
              </a:ext>
            </a:extLst>
          </p:cNvPr>
          <p:cNvSpPr txBox="1"/>
          <p:nvPr/>
        </p:nvSpPr>
        <p:spPr>
          <a:xfrm>
            <a:off x="570963" y="4868172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E7C4C04-A81D-4050-97F0-B33625C4E632}"/>
              </a:ext>
            </a:extLst>
          </p:cNvPr>
          <p:cNvGrpSpPr/>
          <p:nvPr/>
        </p:nvGrpSpPr>
        <p:grpSpPr>
          <a:xfrm>
            <a:off x="1773929" y="3784002"/>
            <a:ext cx="3325433" cy="523220"/>
            <a:chOff x="1374684" y="3818587"/>
            <a:chExt cx="3325433" cy="523220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8C9529B7-5F2B-4CD9-9320-6CAECB01B314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E85D80FE-6B71-40BD-B6FB-614019BD9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43A2F99D-8756-4EC7-B432-B3926A3FA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42828459-54F3-4BAD-BDAC-CBB661E7BF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11E8E993-5288-4FC5-8C9A-00A59FDED0E2}"/>
                </a:ext>
              </a:extLst>
            </p:cNvPr>
            <p:cNvGrpSpPr/>
            <p:nvPr/>
          </p:nvGrpSpPr>
          <p:grpSpPr>
            <a:xfrm flipH="1">
              <a:off x="1374684" y="3818587"/>
              <a:ext cx="1736233" cy="523220"/>
              <a:chOff x="3070806" y="4535430"/>
              <a:chExt cx="1736233" cy="523220"/>
            </a:xfrm>
          </p:grpSpPr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592234C8-4107-44F1-A3E1-A0653EE6F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C6CA7016-7CAC-407D-8B27-3B83DD2C8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45423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D8624360-BAC4-42D9-AAF5-58CD2CBCD6E3}"/>
              </a:ext>
            </a:extLst>
          </p:cNvPr>
          <p:cNvGrpSpPr/>
          <p:nvPr/>
        </p:nvGrpSpPr>
        <p:grpSpPr>
          <a:xfrm>
            <a:off x="1773929" y="4868172"/>
            <a:ext cx="2046400" cy="523220"/>
            <a:chOff x="1374684" y="4902757"/>
            <a:chExt cx="2046400" cy="523220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03696FF4-1351-418F-8033-AB5E8D0D0413}"/>
                </a:ext>
              </a:extLst>
            </p:cNvPr>
            <p:cNvGrpSpPr/>
            <p:nvPr/>
          </p:nvGrpSpPr>
          <p:grpSpPr>
            <a:xfrm>
              <a:off x="1374684" y="4902757"/>
              <a:ext cx="2046400" cy="523220"/>
              <a:chOff x="2220800" y="4535430"/>
              <a:chExt cx="2046400" cy="523220"/>
            </a:xfrm>
          </p:grpSpPr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43E2C91E-8C7A-4BD1-ACF9-6E664231EE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C36E90D4-6550-495D-9E59-E8C374A53B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814AFF2A-EA05-4694-A04D-770DCD4B1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B9962732-D617-45B3-A868-BB63BCBB43FA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046400" cy="523220"/>
              <a:chOff x="2220800" y="4535430"/>
              <a:chExt cx="2046400" cy="523220"/>
            </a:xfrm>
          </p:grpSpPr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B54960D4-853D-4B4C-A790-3BD9504B0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0564775D-528A-4C65-A802-8F34896D5E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59A3488A-82ED-4B71-845B-C2C8EF46B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2D63D1CB-CD1F-4A42-8608-F769772DFAE9}"/>
              </a:ext>
            </a:extLst>
          </p:cNvPr>
          <p:cNvGrpSpPr/>
          <p:nvPr/>
        </p:nvGrpSpPr>
        <p:grpSpPr>
          <a:xfrm>
            <a:off x="3644718" y="4868172"/>
            <a:ext cx="2637167" cy="523220"/>
            <a:chOff x="1374684" y="4902757"/>
            <a:chExt cx="2637167" cy="523220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0504DDD9-4CCB-4FB8-AB57-CF898EAB6A1E}"/>
                </a:ext>
              </a:extLst>
            </p:cNvPr>
            <p:cNvGrpSpPr/>
            <p:nvPr/>
          </p:nvGrpSpPr>
          <p:grpSpPr>
            <a:xfrm>
              <a:off x="1374684" y="4902757"/>
              <a:ext cx="2637167" cy="523220"/>
              <a:chOff x="2220800" y="4535430"/>
              <a:chExt cx="2637167" cy="523220"/>
            </a:xfrm>
          </p:grpSpPr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CFB98B7B-B3CD-4CB3-9FC7-2236AE4BE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0DA9C9CC-65EB-48D3-99C7-28829FC0D4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CC19EBD3-6758-4FDB-9550-C2E44DC8F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5051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D7C003ED-D2F6-4B6E-8869-F2F98F0FC5D0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637167" cy="523220"/>
              <a:chOff x="2220800" y="4535430"/>
              <a:chExt cx="2637167" cy="523220"/>
            </a:xfrm>
          </p:grpSpPr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F5C9E7C9-E07F-413C-B3AF-CF8E16B23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F6537CDC-31D4-47BC-A978-E018FCBF9D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8D284BCB-6D94-4118-98D3-40D250DC8A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2800" y="5058650"/>
                <a:ext cx="15051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BE13C6BA-F2BA-4CA9-AEE6-93E40DC10E63}"/>
              </a:ext>
            </a:extLst>
          </p:cNvPr>
          <p:cNvGrpSpPr/>
          <p:nvPr/>
        </p:nvGrpSpPr>
        <p:grpSpPr>
          <a:xfrm>
            <a:off x="4171143" y="3784002"/>
            <a:ext cx="2785594" cy="523220"/>
            <a:chOff x="1914523" y="3818587"/>
            <a:chExt cx="2785594" cy="523220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B6FB613F-14E9-4FA4-83C2-286E354EA551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F3B74110-FB9F-4C94-89C1-08E014315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A5F00966-BAE9-4D53-AA3D-FDD4EC9B1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2E49A074-EC87-4D5B-A53A-20F284BB6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020A2D2A-7CC2-4DF7-945A-09572BA9F59F}"/>
                </a:ext>
              </a:extLst>
            </p:cNvPr>
            <p:cNvGrpSpPr/>
            <p:nvPr/>
          </p:nvGrpSpPr>
          <p:grpSpPr>
            <a:xfrm flipH="1">
              <a:off x="1914523" y="3818587"/>
              <a:ext cx="1196394" cy="523220"/>
              <a:chOff x="3070806" y="4535430"/>
              <a:chExt cx="1196394" cy="523220"/>
            </a:xfrm>
          </p:grpSpPr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5D2D8E8B-4056-482E-A699-33E96F4B37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12A3AF06-D11D-4A9E-8EAC-96BDA9DAAC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5F7AD2F8-E342-406C-B409-BEB1ACB22B5B}"/>
              </a:ext>
            </a:extLst>
          </p:cNvPr>
          <p:cNvGrpSpPr/>
          <p:nvPr/>
        </p:nvGrpSpPr>
        <p:grpSpPr>
          <a:xfrm>
            <a:off x="8495768" y="3784002"/>
            <a:ext cx="2740382" cy="523220"/>
            <a:chOff x="1959735" y="3818587"/>
            <a:chExt cx="2740382" cy="523220"/>
          </a:xfrm>
        </p:grpSpPr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49CFA590-C587-4DD9-B440-F15E0D1CE117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BA242BC9-3665-44C9-A389-E44AF4FE6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8064BDE0-560F-4238-9ADE-87CAE1694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CE86C372-734D-4AB3-BF55-49DE30CA2E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154C57FE-ECB2-42A4-9478-55E542D37E47}"/>
                </a:ext>
              </a:extLst>
            </p:cNvPr>
            <p:cNvGrpSpPr/>
            <p:nvPr/>
          </p:nvGrpSpPr>
          <p:grpSpPr>
            <a:xfrm flipH="1">
              <a:off x="1959735" y="3818587"/>
              <a:ext cx="1151182" cy="523220"/>
              <a:chOff x="3070806" y="4535430"/>
              <a:chExt cx="1151182" cy="523220"/>
            </a:xfrm>
          </p:grpSpPr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4441D209-0BF4-4EA5-BC36-C55B3BDEB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07E4B9B5-9639-4F2B-90C1-C28B88C48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799" y="5058650"/>
                <a:ext cx="8691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B1A58D5F-C78D-498D-BF56-A1FBC2C18987}"/>
              </a:ext>
            </a:extLst>
          </p:cNvPr>
          <p:cNvGrpSpPr/>
          <p:nvPr/>
        </p:nvGrpSpPr>
        <p:grpSpPr>
          <a:xfrm>
            <a:off x="7910717" y="4868172"/>
            <a:ext cx="2871051" cy="523220"/>
            <a:chOff x="1374684" y="4902757"/>
            <a:chExt cx="2871051" cy="523220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1FF6B04B-6245-4891-B060-27D58C00A117}"/>
                </a:ext>
              </a:extLst>
            </p:cNvPr>
            <p:cNvGrpSpPr/>
            <p:nvPr/>
          </p:nvGrpSpPr>
          <p:grpSpPr>
            <a:xfrm>
              <a:off x="1374684" y="4902757"/>
              <a:ext cx="2871051" cy="523220"/>
              <a:chOff x="2220800" y="4535430"/>
              <a:chExt cx="2871051" cy="523220"/>
            </a:xfrm>
          </p:grpSpPr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448EAFC0-AFD3-4CBD-8ECE-FD93CE76F7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>
                <a:extLst>
                  <a:ext uri="{FF2B5EF4-FFF2-40B4-BE49-F238E27FC236}">
                    <a16:creationId xmlns:a16="http://schemas.microsoft.com/office/drawing/2014/main" id="{4BD8F381-A880-4EB4-A618-6C27D721B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90344E5F-E68D-4535-9597-7F6C2D09C9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7390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3AAC8B24-0CB2-4003-8206-5237B8C070AC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871051" cy="523220"/>
              <a:chOff x="2220800" y="4535430"/>
              <a:chExt cx="2871051" cy="523220"/>
            </a:xfrm>
          </p:grpSpPr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26345ADA-ADFD-442C-9D3D-79AFB1B5C2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D5CEC402-10D8-48D5-B1DC-F93E41315E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1266E776-D46E-4089-9BD0-0ADB4D74DE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2800" y="5058650"/>
                <a:ext cx="17390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2" name="文本框 151">
            <a:extLst>
              <a:ext uri="{FF2B5EF4-FFF2-40B4-BE49-F238E27FC236}">
                <a16:creationId xmlns:a16="http://schemas.microsoft.com/office/drawing/2014/main" id="{3E157FF4-69C7-4761-8346-04158045B945}"/>
              </a:ext>
            </a:extLst>
          </p:cNvPr>
          <p:cNvSpPr txBox="1"/>
          <p:nvPr/>
        </p:nvSpPr>
        <p:spPr>
          <a:xfrm>
            <a:off x="3281562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B7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42C25712-64B3-45C4-AE4D-26CBCAE784C1}"/>
              </a:ext>
            </a:extLst>
          </p:cNvPr>
          <p:cNvSpPr txBox="1"/>
          <p:nvPr/>
        </p:nvSpPr>
        <p:spPr>
          <a:xfrm>
            <a:off x="5149937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B6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1CEC0F3B-0158-4A06-A048-6FF3D5A10446}"/>
              </a:ext>
            </a:extLst>
          </p:cNvPr>
          <p:cNvSpPr txBox="1"/>
          <p:nvPr/>
        </p:nvSpPr>
        <p:spPr>
          <a:xfrm>
            <a:off x="9418350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B0</a:t>
            </a: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27F7DACA-3D5D-49CD-AD68-7DE35B2A046C}"/>
              </a:ext>
            </a:extLst>
          </p:cNvPr>
          <p:cNvSpPr/>
          <p:nvPr/>
        </p:nvSpPr>
        <p:spPr>
          <a:xfrm>
            <a:off x="2488937" y="3541653"/>
            <a:ext cx="1841763" cy="224677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40F92835-4089-4459-8D8D-32B30665E3F1}"/>
              </a:ext>
            </a:extLst>
          </p:cNvPr>
          <p:cNvSpPr txBox="1"/>
          <p:nvPr/>
        </p:nvSpPr>
        <p:spPr>
          <a:xfrm>
            <a:off x="7097201" y="3784002"/>
            <a:ext cx="118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81A0AC75-840D-4B4A-BFF4-B4E57157FE33}"/>
              </a:ext>
            </a:extLst>
          </p:cNvPr>
          <p:cNvSpPr txBox="1"/>
          <p:nvPr/>
        </p:nvSpPr>
        <p:spPr>
          <a:xfrm>
            <a:off x="6438330" y="4868172"/>
            <a:ext cx="118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</a:rPr>
              <a:t>时序基本单元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2894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接收一个字节：</a:t>
            </a:r>
            <a:r>
              <a:rPr lang="en-US" altLang="zh-CN" sz="2800"/>
              <a:t>SCL</a:t>
            </a:r>
            <a:r>
              <a:rPr lang="zh-CN" altLang="en-US" sz="2800"/>
              <a:t>低电平期间，从机将数据位依次放到</a:t>
            </a:r>
            <a:r>
              <a:rPr lang="en-US" altLang="zh-CN" sz="2800"/>
              <a:t>SDA</a:t>
            </a:r>
            <a:r>
              <a:rPr lang="zh-CN" altLang="en-US" sz="2800"/>
              <a:t>线上（高位先行），然后释放</a:t>
            </a:r>
            <a:r>
              <a:rPr lang="en-US" altLang="zh-CN" sz="2800"/>
              <a:t>SCL</a:t>
            </a:r>
            <a:r>
              <a:rPr lang="zh-CN" altLang="en-US" sz="2800"/>
              <a:t>，主机将在</a:t>
            </a:r>
            <a:r>
              <a:rPr lang="en-US" altLang="zh-CN" sz="2800"/>
              <a:t>SCL</a:t>
            </a:r>
            <a:r>
              <a:rPr lang="zh-CN" altLang="en-US" sz="2800"/>
              <a:t>高电平期间读取数据位，所以</a:t>
            </a:r>
            <a:r>
              <a:rPr lang="en-US" altLang="zh-CN" sz="2800"/>
              <a:t>SCL</a:t>
            </a:r>
            <a:r>
              <a:rPr lang="zh-CN" altLang="en-US" sz="2800"/>
              <a:t>高电平期间</a:t>
            </a:r>
            <a:r>
              <a:rPr lang="en-US" altLang="zh-CN" sz="2800"/>
              <a:t>SDA</a:t>
            </a:r>
            <a:r>
              <a:rPr lang="zh-CN" altLang="en-US" sz="2800"/>
              <a:t>不允许有数据变化，依次循环上述过程</a:t>
            </a:r>
            <a:r>
              <a:rPr lang="en-US" altLang="zh-CN" sz="2800"/>
              <a:t>8</a:t>
            </a:r>
            <a:r>
              <a:rPr lang="zh-CN" altLang="en-US" sz="2800"/>
              <a:t>次，即可接收一个字节（主机在接收之前，需要释放</a:t>
            </a:r>
            <a:r>
              <a:rPr lang="en-US" altLang="zh-CN" sz="2800"/>
              <a:t>SDA</a:t>
            </a:r>
            <a:r>
              <a:rPr lang="zh-CN" altLang="en-US" sz="2800"/>
              <a:t>）</a:t>
            </a:r>
            <a:endParaRPr lang="en-US" altLang="zh-CN" sz="280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</a:rPr>
              <a:t>时序基本单元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194C4BF-0B7B-4C2E-BDAB-F59D6EE93566}"/>
              </a:ext>
            </a:extLst>
          </p:cNvPr>
          <p:cNvSpPr txBox="1"/>
          <p:nvPr/>
        </p:nvSpPr>
        <p:spPr>
          <a:xfrm>
            <a:off x="570963" y="3784002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F51010F-326E-4328-84C9-AD09B7AD6803}"/>
              </a:ext>
            </a:extLst>
          </p:cNvPr>
          <p:cNvSpPr txBox="1"/>
          <p:nvPr/>
        </p:nvSpPr>
        <p:spPr>
          <a:xfrm>
            <a:off x="570963" y="4868172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7E7C4C04-A81D-4050-97F0-B33625C4E632}"/>
              </a:ext>
            </a:extLst>
          </p:cNvPr>
          <p:cNvGrpSpPr/>
          <p:nvPr/>
        </p:nvGrpSpPr>
        <p:grpSpPr>
          <a:xfrm>
            <a:off x="1773929" y="3784002"/>
            <a:ext cx="3325433" cy="523220"/>
            <a:chOff x="1374684" y="3818587"/>
            <a:chExt cx="3325433" cy="523220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8C9529B7-5F2B-4CD9-9320-6CAECB01B314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E85D80FE-6B71-40BD-B6FB-614019BD9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43A2F99D-8756-4EC7-B432-B3926A3FA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42828459-54F3-4BAD-BDAC-CBB661E7BF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11E8E993-5288-4FC5-8C9A-00A59FDED0E2}"/>
                </a:ext>
              </a:extLst>
            </p:cNvPr>
            <p:cNvGrpSpPr/>
            <p:nvPr/>
          </p:nvGrpSpPr>
          <p:grpSpPr>
            <a:xfrm flipH="1">
              <a:off x="1374684" y="3818587"/>
              <a:ext cx="1736233" cy="523220"/>
              <a:chOff x="3070806" y="4535430"/>
              <a:chExt cx="1736233" cy="523220"/>
            </a:xfrm>
          </p:grpSpPr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592234C8-4107-44F1-A3E1-A0653EE6F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C6CA7016-7CAC-407D-8B27-3B83DD2C8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45423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/>
          <p:cNvGrpSpPr/>
          <p:nvPr/>
        </p:nvGrpSpPr>
        <p:grpSpPr>
          <a:xfrm>
            <a:off x="1773929" y="4868172"/>
            <a:ext cx="4507956" cy="523220"/>
            <a:chOff x="1773929" y="4868172"/>
            <a:chExt cx="4507956" cy="523220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624360-BAC4-42D9-AAF5-58CD2CBCD6E3}"/>
                </a:ext>
              </a:extLst>
            </p:cNvPr>
            <p:cNvGrpSpPr/>
            <p:nvPr/>
          </p:nvGrpSpPr>
          <p:grpSpPr>
            <a:xfrm>
              <a:off x="1773929" y="4868172"/>
              <a:ext cx="2720795" cy="523220"/>
              <a:chOff x="1374684" y="4902757"/>
              <a:chExt cx="2720795" cy="523220"/>
            </a:xfrm>
          </p:grpSpPr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03696FF4-1351-418F-8033-AB5E8D0D0413}"/>
                  </a:ext>
                </a:extLst>
              </p:cNvPr>
              <p:cNvGrpSpPr/>
              <p:nvPr/>
            </p:nvGrpSpPr>
            <p:grpSpPr>
              <a:xfrm>
                <a:off x="1374684" y="4902757"/>
                <a:ext cx="2720795" cy="523220"/>
                <a:chOff x="2220800" y="4535430"/>
                <a:chExt cx="2720795" cy="523220"/>
              </a:xfrm>
            </p:grpSpPr>
            <p:cxnSp>
              <p:nvCxnSpPr>
                <p:cNvPr id="132" name="直接连接符 131">
                  <a:extLst>
                    <a:ext uri="{FF2B5EF4-FFF2-40B4-BE49-F238E27FC236}">
                      <a16:creationId xmlns:a16="http://schemas.microsoft.com/office/drawing/2014/main" id="{43E2C91E-8C7A-4BD1-ACF9-6E664231E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20800" y="4535430"/>
                  <a:ext cx="8500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132">
                  <a:extLst>
                    <a:ext uri="{FF2B5EF4-FFF2-40B4-BE49-F238E27FC236}">
                      <a16:creationId xmlns:a16="http://schemas.microsoft.com/office/drawing/2014/main" id="{C36E90D4-6550-495D-9E59-E8C374A53B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0806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连接符 133">
                  <a:extLst>
                    <a:ext uri="{FF2B5EF4-FFF2-40B4-BE49-F238E27FC236}">
                      <a16:creationId xmlns:a16="http://schemas.microsoft.com/office/drawing/2014/main" id="{814AFF2A-EA05-4694-A04D-770DCD4B18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2800" y="5058650"/>
                  <a:ext cx="158879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B9962732-D617-45B3-A868-BB63BCBB43FA}"/>
                  </a:ext>
                </a:extLst>
              </p:cNvPr>
              <p:cNvGrpSpPr/>
              <p:nvPr/>
            </p:nvGrpSpPr>
            <p:grpSpPr>
              <a:xfrm flipV="1">
                <a:off x="1374684" y="4902757"/>
                <a:ext cx="2720795" cy="523220"/>
                <a:chOff x="2220800" y="4535430"/>
                <a:chExt cx="2720795" cy="523220"/>
              </a:xfrm>
            </p:grpSpPr>
            <p:cxnSp>
              <p:nvCxnSpPr>
                <p:cNvPr id="112" name="直接连接符 111">
                  <a:extLst>
                    <a:ext uri="{FF2B5EF4-FFF2-40B4-BE49-F238E27FC236}">
                      <a16:creationId xmlns:a16="http://schemas.microsoft.com/office/drawing/2014/main" id="{B54960D4-853D-4B4C-A790-3BD9504B0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20800" y="4535430"/>
                  <a:ext cx="8500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0564775D-528A-4C65-A802-8F34896D5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0806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113">
                  <a:extLst>
                    <a:ext uri="{FF2B5EF4-FFF2-40B4-BE49-F238E27FC236}">
                      <a16:creationId xmlns:a16="http://schemas.microsoft.com/office/drawing/2014/main" id="{59A3488A-82ED-4B71-845B-C2C8EF46B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52800" y="5058650"/>
                  <a:ext cx="158879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2D63D1CB-CD1F-4A42-8608-F769772DFAE9}"/>
                </a:ext>
              </a:extLst>
            </p:cNvPr>
            <p:cNvGrpSpPr/>
            <p:nvPr/>
          </p:nvGrpSpPr>
          <p:grpSpPr>
            <a:xfrm>
              <a:off x="4494724" y="4868172"/>
              <a:ext cx="1787161" cy="523220"/>
              <a:chOff x="2224690" y="4902757"/>
              <a:chExt cx="1787161" cy="523220"/>
            </a:xfrm>
          </p:grpSpPr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0504DDD9-4CCB-4FB8-AB57-CF898EAB6A1E}"/>
                  </a:ext>
                </a:extLst>
              </p:cNvPr>
              <p:cNvGrpSpPr/>
              <p:nvPr/>
            </p:nvGrpSpPr>
            <p:grpSpPr>
              <a:xfrm>
                <a:off x="2224690" y="4902757"/>
                <a:ext cx="1787161" cy="523220"/>
                <a:chOff x="3070806" y="4535430"/>
                <a:chExt cx="1787161" cy="523220"/>
              </a:xfrm>
            </p:grpSpPr>
            <p:cxnSp>
              <p:nvCxnSpPr>
                <p:cNvPr id="142" name="直接连接符 141">
                  <a:extLst>
                    <a:ext uri="{FF2B5EF4-FFF2-40B4-BE49-F238E27FC236}">
                      <a16:creationId xmlns:a16="http://schemas.microsoft.com/office/drawing/2014/main" id="{0DA9C9CC-65EB-48D3-99C7-28829FC0D4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0806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CC19EBD3-6758-4FDB-9550-C2E44DC8F9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2800" y="5058650"/>
                  <a:ext cx="150516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D7C003ED-D2F6-4B6E-8869-F2F98F0FC5D0}"/>
                  </a:ext>
                </a:extLst>
              </p:cNvPr>
              <p:cNvGrpSpPr/>
              <p:nvPr/>
            </p:nvGrpSpPr>
            <p:grpSpPr>
              <a:xfrm flipV="1">
                <a:off x="2224690" y="4902757"/>
                <a:ext cx="1787161" cy="523220"/>
                <a:chOff x="3070806" y="4535430"/>
                <a:chExt cx="1787161" cy="523220"/>
              </a:xfrm>
            </p:grpSpPr>
            <p:cxnSp>
              <p:nvCxnSpPr>
                <p:cNvPr id="139" name="直接连接符 138">
                  <a:extLst>
                    <a:ext uri="{FF2B5EF4-FFF2-40B4-BE49-F238E27FC236}">
                      <a16:creationId xmlns:a16="http://schemas.microsoft.com/office/drawing/2014/main" id="{F6537CDC-31D4-47BC-A978-E018FCBF9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0806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>
                  <a:extLst>
                    <a:ext uri="{FF2B5EF4-FFF2-40B4-BE49-F238E27FC236}">
                      <a16:creationId xmlns:a16="http://schemas.microsoft.com/office/drawing/2014/main" id="{8D284BCB-6D94-4118-98D3-40D250DC8A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52800" y="5058650"/>
                  <a:ext cx="150516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BE13C6BA-F2BA-4CA9-AEE6-93E40DC10E63}"/>
              </a:ext>
            </a:extLst>
          </p:cNvPr>
          <p:cNvGrpSpPr/>
          <p:nvPr/>
        </p:nvGrpSpPr>
        <p:grpSpPr>
          <a:xfrm>
            <a:off x="4171143" y="3784002"/>
            <a:ext cx="2785594" cy="523220"/>
            <a:chOff x="1914523" y="3818587"/>
            <a:chExt cx="2785594" cy="523220"/>
          </a:xfrm>
        </p:grpSpPr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B6FB613F-14E9-4FA4-83C2-286E354EA551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49" name="直接连接符 148">
                <a:extLst>
                  <a:ext uri="{FF2B5EF4-FFF2-40B4-BE49-F238E27FC236}">
                    <a16:creationId xmlns:a16="http://schemas.microsoft.com/office/drawing/2014/main" id="{F3B74110-FB9F-4C94-89C1-08E014315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>
                <a:extLst>
                  <a:ext uri="{FF2B5EF4-FFF2-40B4-BE49-F238E27FC236}">
                    <a16:creationId xmlns:a16="http://schemas.microsoft.com/office/drawing/2014/main" id="{A5F00966-BAE9-4D53-AA3D-FDD4EC9B1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>
                <a:extLst>
                  <a:ext uri="{FF2B5EF4-FFF2-40B4-BE49-F238E27FC236}">
                    <a16:creationId xmlns:a16="http://schemas.microsoft.com/office/drawing/2014/main" id="{2E49A074-EC87-4D5B-A53A-20F284BB6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020A2D2A-7CC2-4DF7-945A-09572BA9F59F}"/>
                </a:ext>
              </a:extLst>
            </p:cNvPr>
            <p:cNvGrpSpPr/>
            <p:nvPr/>
          </p:nvGrpSpPr>
          <p:grpSpPr>
            <a:xfrm flipH="1">
              <a:off x="1914523" y="3818587"/>
              <a:ext cx="1196394" cy="523220"/>
              <a:chOff x="3070806" y="4535430"/>
              <a:chExt cx="1196394" cy="523220"/>
            </a:xfrm>
          </p:grpSpPr>
          <p:cxnSp>
            <p:nvCxnSpPr>
              <p:cNvPr id="147" name="直接连接符 146">
                <a:extLst>
                  <a:ext uri="{FF2B5EF4-FFF2-40B4-BE49-F238E27FC236}">
                    <a16:creationId xmlns:a16="http://schemas.microsoft.com/office/drawing/2014/main" id="{5D2D8E8B-4056-482E-A699-33E96F4B37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>
                <a:extLst>
                  <a:ext uri="{FF2B5EF4-FFF2-40B4-BE49-F238E27FC236}">
                    <a16:creationId xmlns:a16="http://schemas.microsoft.com/office/drawing/2014/main" id="{12A3AF06-D11D-4A9E-8EAC-96BDA9DAAC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5F7AD2F8-E342-406C-B409-BEB1ACB22B5B}"/>
              </a:ext>
            </a:extLst>
          </p:cNvPr>
          <p:cNvGrpSpPr/>
          <p:nvPr/>
        </p:nvGrpSpPr>
        <p:grpSpPr>
          <a:xfrm>
            <a:off x="8495768" y="3784002"/>
            <a:ext cx="2740382" cy="523220"/>
            <a:chOff x="1959735" y="3818587"/>
            <a:chExt cx="2740382" cy="523220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49CFA590-C587-4DD9-B440-F15E0D1CE117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63" name="直接连接符 162">
                <a:extLst>
                  <a:ext uri="{FF2B5EF4-FFF2-40B4-BE49-F238E27FC236}">
                    <a16:creationId xmlns:a16="http://schemas.microsoft.com/office/drawing/2014/main" id="{BA242BC9-3665-44C9-A389-E44AF4FE6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8064BDE0-560F-4238-9ADE-87CAE1694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CE86C372-734D-4AB3-BF55-49DE30CA2E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154C57FE-ECB2-42A4-9478-55E542D37E47}"/>
                </a:ext>
              </a:extLst>
            </p:cNvPr>
            <p:cNvGrpSpPr/>
            <p:nvPr/>
          </p:nvGrpSpPr>
          <p:grpSpPr>
            <a:xfrm flipH="1">
              <a:off x="1959735" y="3818587"/>
              <a:ext cx="1151182" cy="523220"/>
              <a:chOff x="3070806" y="4535430"/>
              <a:chExt cx="1151182" cy="523220"/>
            </a:xfrm>
          </p:grpSpPr>
          <p:cxnSp>
            <p:nvCxnSpPr>
              <p:cNvPr id="161" name="直接连接符 160">
                <a:extLst>
                  <a:ext uri="{FF2B5EF4-FFF2-40B4-BE49-F238E27FC236}">
                    <a16:creationId xmlns:a16="http://schemas.microsoft.com/office/drawing/2014/main" id="{4441D209-0BF4-4EA5-BC36-C55B3BDEB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07E4B9B5-9639-4F2B-90C1-C28B88C48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799" y="5058650"/>
                <a:ext cx="8691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B1A58D5F-C78D-498D-BF56-A1FBC2C18987}"/>
              </a:ext>
            </a:extLst>
          </p:cNvPr>
          <p:cNvGrpSpPr/>
          <p:nvPr/>
        </p:nvGrpSpPr>
        <p:grpSpPr>
          <a:xfrm>
            <a:off x="7910717" y="4868172"/>
            <a:ext cx="2871051" cy="523220"/>
            <a:chOff x="1374684" y="4902757"/>
            <a:chExt cx="2871051" cy="523220"/>
          </a:xfrm>
        </p:grpSpPr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1FF6B04B-6245-4891-B060-27D58C00A117}"/>
                </a:ext>
              </a:extLst>
            </p:cNvPr>
            <p:cNvGrpSpPr/>
            <p:nvPr/>
          </p:nvGrpSpPr>
          <p:grpSpPr>
            <a:xfrm>
              <a:off x="1374684" y="4902757"/>
              <a:ext cx="2871051" cy="523220"/>
              <a:chOff x="2220800" y="4535430"/>
              <a:chExt cx="2871051" cy="523220"/>
            </a:xfrm>
          </p:grpSpPr>
          <p:cxnSp>
            <p:nvCxnSpPr>
              <p:cNvPr id="172" name="直接连接符 171">
                <a:extLst>
                  <a:ext uri="{FF2B5EF4-FFF2-40B4-BE49-F238E27FC236}">
                    <a16:creationId xmlns:a16="http://schemas.microsoft.com/office/drawing/2014/main" id="{448EAFC0-AFD3-4CBD-8ECE-FD93CE76F7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4BD8F381-A880-4EB4-A618-6C27D721B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90344E5F-E68D-4535-9597-7F6C2D09C9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7390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3AAC8B24-0CB2-4003-8206-5237B8C070AC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871051" cy="523220"/>
              <a:chOff x="2220800" y="4535430"/>
              <a:chExt cx="2871051" cy="523220"/>
            </a:xfrm>
          </p:grpSpPr>
          <p:cxnSp>
            <p:nvCxnSpPr>
              <p:cNvPr id="169" name="直接连接符 168">
                <a:extLst>
                  <a:ext uri="{FF2B5EF4-FFF2-40B4-BE49-F238E27FC236}">
                    <a16:creationId xmlns:a16="http://schemas.microsoft.com/office/drawing/2014/main" id="{26345ADA-ADFD-442C-9D3D-79AFB1B5C2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>
                <a:extLst>
                  <a:ext uri="{FF2B5EF4-FFF2-40B4-BE49-F238E27FC236}">
                    <a16:creationId xmlns:a16="http://schemas.microsoft.com/office/drawing/2014/main" id="{D5CEC402-10D8-48D5-B1DC-F93E41315E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>
                <a:extLst>
                  <a:ext uri="{FF2B5EF4-FFF2-40B4-BE49-F238E27FC236}">
                    <a16:creationId xmlns:a16="http://schemas.microsoft.com/office/drawing/2014/main" id="{1266E776-D46E-4089-9BD0-0ADB4D74DE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2800" y="5058650"/>
                <a:ext cx="17390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5" name="文本框 174">
            <a:extLst>
              <a:ext uri="{FF2B5EF4-FFF2-40B4-BE49-F238E27FC236}">
                <a16:creationId xmlns:a16="http://schemas.microsoft.com/office/drawing/2014/main" id="{3E157FF4-69C7-4761-8346-04158045B945}"/>
              </a:ext>
            </a:extLst>
          </p:cNvPr>
          <p:cNvSpPr txBox="1"/>
          <p:nvPr/>
        </p:nvSpPr>
        <p:spPr>
          <a:xfrm>
            <a:off x="3281562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B7</a:t>
            </a: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42C25712-64B3-45C4-AE4D-26CBCAE784C1}"/>
              </a:ext>
            </a:extLst>
          </p:cNvPr>
          <p:cNvSpPr txBox="1"/>
          <p:nvPr/>
        </p:nvSpPr>
        <p:spPr>
          <a:xfrm>
            <a:off x="5149937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B6</a:t>
            </a: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1CEC0F3B-0158-4A06-A048-6FF3D5A10446}"/>
              </a:ext>
            </a:extLst>
          </p:cNvPr>
          <p:cNvSpPr txBox="1"/>
          <p:nvPr/>
        </p:nvSpPr>
        <p:spPr>
          <a:xfrm>
            <a:off x="9418350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B0</a:t>
            </a: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27F7DACA-3D5D-49CD-AD68-7DE35B2A046C}"/>
              </a:ext>
            </a:extLst>
          </p:cNvPr>
          <p:cNvSpPr/>
          <p:nvPr/>
        </p:nvSpPr>
        <p:spPr>
          <a:xfrm>
            <a:off x="2488937" y="3541653"/>
            <a:ext cx="1841763" cy="224677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40F92835-4089-4459-8D8D-32B30665E3F1}"/>
              </a:ext>
            </a:extLst>
          </p:cNvPr>
          <p:cNvSpPr txBox="1"/>
          <p:nvPr/>
        </p:nvSpPr>
        <p:spPr>
          <a:xfrm>
            <a:off x="7097201" y="3784002"/>
            <a:ext cx="118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81A0AC75-840D-4B4A-BFF4-B4E57157FE33}"/>
              </a:ext>
            </a:extLst>
          </p:cNvPr>
          <p:cNvSpPr txBox="1"/>
          <p:nvPr/>
        </p:nvSpPr>
        <p:spPr>
          <a:xfrm>
            <a:off x="6438330" y="4868172"/>
            <a:ext cx="118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8760511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发送应答：主机在接收完一个字节之后，在下一个时钟发送一位数据，数据</a:t>
            </a:r>
            <a:r>
              <a:rPr lang="en-US" altLang="zh-CN" sz="2800"/>
              <a:t>0</a:t>
            </a:r>
            <a:r>
              <a:rPr lang="zh-CN" altLang="en-US" sz="2800"/>
              <a:t>表示应答，数据</a:t>
            </a:r>
            <a:r>
              <a:rPr lang="en-US" altLang="zh-CN" sz="2800"/>
              <a:t>1</a:t>
            </a:r>
            <a:r>
              <a:rPr lang="zh-CN" altLang="en-US" sz="2800"/>
              <a:t>表示非应答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接收应答：主机在发送完一个字节之后，在下一个时钟接收一位数据，判断从机是否应答，数据</a:t>
            </a:r>
            <a:r>
              <a:rPr lang="en-US" altLang="zh-CN" sz="2800"/>
              <a:t>0</a:t>
            </a:r>
            <a:r>
              <a:rPr lang="zh-CN" altLang="en-US" sz="2800"/>
              <a:t>表示应答，数据</a:t>
            </a:r>
            <a:r>
              <a:rPr lang="en-US" altLang="zh-CN" sz="2800"/>
              <a:t>1</a:t>
            </a:r>
            <a:r>
              <a:rPr lang="zh-CN" altLang="en-US" sz="2800"/>
              <a:t>表示非应答（主机在接收之前，需要释放</a:t>
            </a:r>
            <a:r>
              <a:rPr lang="en-US" altLang="zh-CN" sz="2800"/>
              <a:t>SDA</a:t>
            </a:r>
            <a:r>
              <a:rPr lang="zh-CN" altLang="en-US" sz="2800"/>
              <a:t>）</a:t>
            </a:r>
            <a:endParaRPr lang="en-US" altLang="zh-CN" sz="2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617669-4233-460E-9265-0F80549E8F7E}"/>
              </a:ext>
            </a:extLst>
          </p:cNvPr>
          <p:cNvSpPr txBox="1"/>
          <p:nvPr/>
        </p:nvSpPr>
        <p:spPr>
          <a:xfrm>
            <a:off x="876636" y="3818587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00898B-96BB-4D5D-AA21-21910E9566A2}"/>
              </a:ext>
            </a:extLst>
          </p:cNvPr>
          <p:cNvSpPr txBox="1"/>
          <p:nvPr/>
        </p:nvSpPr>
        <p:spPr>
          <a:xfrm>
            <a:off x="876636" y="4902757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CB60421-14A4-4C21-9D6F-916DE13DCB1E}"/>
              </a:ext>
            </a:extLst>
          </p:cNvPr>
          <p:cNvGrpSpPr/>
          <p:nvPr/>
        </p:nvGrpSpPr>
        <p:grpSpPr>
          <a:xfrm>
            <a:off x="2079602" y="3818587"/>
            <a:ext cx="3325433" cy="523220"/>
            <a:chOff x="1374684" y="3818587"/>
            <a:chExt cx="3325433" cy="52322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4506949-2A7E-49DE-854E-50C84AD05CA6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12CFE5A5-94D2-4B33-A902-E6A4605FF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5C8608BE-65D4-4069-BC85-1F10E0493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CFE7B7EA-EC82-4F65-BE31-9C2932B76F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D01D512-ACE0-417F-B389-F66EDC78FD93}"/>
                </a:ext>
              </a:extLst>
            </p:cNvPr>
            <p:cNvGrpSpPr/>
            <p:nvPr/>
          </p:nvGrpSpPr>
          <p:grpSpPr>
            <a:xfrm flipH="1">
              <a:off x="1374684" y="3818587"/>
              <a:ext cx="1736233" cy="523220"/>
              <a:chOff x="3070806" y="4535430"/>
              <a:chExt cx="1736233" cy="523220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659B9076-DF2A-4D09-A956-C7D63738F0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D0DBC04D-2E2F-4E6F-A31A-506D82184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45423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F7AC5C4-1D16-477F-9AE1-4D60D5ABC5C5}"/>
              </a:ext>
            </a:extLst>
          </p:cNvPr>
          <p:cNvGrpSpPr/>
          <p:nvPr/>
        </p:nvGrpSpPr>
        <p:grpSpPr>
          <a:xfrm>
            <a:off x="2079602" y="4902757"/>
            <a:ext cx="2849586" cy="523220"/>
            <a:chOff x="1374684" y="4902757"/>
            <a:chExt cx="2849586" cy="52322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9210D4E-BD12-4676-AEC3-6B791111D1FB}"/>
                </a:ext>
              </a:extLst>
            </p:cNvPr>
            <p:cNvGrpSpPr/>
            <p:nvPr/>
          </p:nvGrpSpPr>
          <p:grpSpPr>
            <a:xfrm>
              <a:off x="1374684" y="4902757"/>
              <a:ext cx="2849586" cy="523220"/>
              <a:chOff x="2220800" y="4535430"/>
              <a:chExt cx="2849586" cy="523220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CFCAD662-4646-409C-9972-132609AB0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70082427-72B5-4755-B5A0-1BEE5DADD4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68F08393-684E-4C40-9C6E-D27A7B133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71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E96FC77-C355-42AC-982A-58F81CCABA61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849586" cy="523220"/>
              <a:chOff x="2220800" y="4535430"/>
              <a:chExt cx="2849586" cy="523220"/>
            </a:xfrm>
          </p:grpSpPr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ECEBC040-C33F-43BF-AC10-529F3D8AD1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B172B349-81B6-42CE-92F8-E5CAF6757B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6502E99A-EFFD-4CBE-BDBA-48D5CC860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2800" y="5058650"/>
                <a:ext cx="171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78824882-26DC-4952-A284-27F5FE33B3BD}"/>
              </a:ext>
            </a:extLst>
          </p:cNvPr>
          <p:cNvSpPr txBox="1"/>
          <p:nvPr/>
        </p:nvSpPr>
        <p:spPr>
          <a:xfrm>
            <a:off x="6372227" y="3818587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21C8476-4527-447C-B068-A8BF819E905C}"/>
              </a:ext>
            </a:extLst>
          </p:cNvPr>
          <p:cNvSpPr txBox="1"/>
          <p:nvPr/>
        </p:nvSpPr>
        <p:spPr>
          <a:xfrm>
            <a:off x="6372227" y="4902757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7E72A93-82E2-444A-BC4A-644713527EFD}"/>
              </a:ext>
            </a:extLst>
          </p:cNvPr>
          <p:cNvGrpSpPr/>
          <p:nvPr/>
        </p:nvGrpSpPr>
        <p:grpSpPr>
          <a:xfrm>
            <a:off x="7575193" y="3818587"/>
            <a:ext cx="3325433" cy="523220"/>
            <a:chOff x="1374684" y="3818587"/>
            <a:chExt cx="3325433" cy="52322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67076F8-4EF4-4E15-9D60-5D1379DDA146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1910E9A-230B-4897-904C-8C998ED102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F4F0D7F-16FD-43FB-8978-5DFA2B773D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FF735C18-FF01-4F37-869F-1033506CA5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604B3CF-5648-4739-9534-3E4D29CA22E2}"/>
                </a:ext>
              </a:extLst>
            </p:cNvPr>
            <p:cNvGrpSpPr/>
            <p:nvPr/>
          </p:nvGrpSpPr>
          <p:grpSpPr>
            <a:xfrm flipH="1">
              <a:off x="1374684" y="3818587"/>
              <a:ext cx="1736233" cy="523220"/>
              <a:chOff x="3070806" y="4535430"/>
              <a:chExt cx="1736233" cy="523220"/>
            </a:xfrm>
          </p:grpSpPr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F1B639F9-510F-4E0A-A7F3-4CC65D7EAF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CFA2FC48-DCF7-4B93-B6ED-0D267A0859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45423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98A11A6-F570-4506-A884-C661020655C1}"/>
              </a:ext>
            </a:extLst>
          </p:cNvPr>
          <p:cNvGrpSpPr/>
          <p:nvPr/>
        </p:nvGrpSpPr>
        <p:grpSpPr>
          <a:xfrm>
            <a:off x="7575193" y="4902757"/>
            <a:ext cx="2849586" cy="523220"/>
            <a:chOff x="1374684" y="4902757"/>
            <a:chExt cx="2849586" cy="523220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CDC8622F-69A4-492A-9632-E57352677D1A}"/>
                </a:ext>
              </a:extLst>
            </p:cNvPr>
            <p:cNvGrpSpPr/>
            <p:nvPr/>
          </p:nvGrpSpPr>
          <p:grpSpPr>
            <a:xfrm>
              <a:off x="1374684" y="4902757"/>
              <a:ext cx="2849586" cy="523220"/>
              <a:chOff x="2220800" y="4535430"/>
              <a:chExt cx="2849586" cy="523220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4CD721D1-BAD3-4B61-9051-341B35E49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A37893E3-A74B-417E-9072-DD67F1E2DB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403C39C1-2BFF-42D7-91A1-034D8430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71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C219937-D67D-4264-BD83-A1030BCC5009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849586" cy="523220"/>
              <a:chOff x="2220800" y="4535430"/>
              <a:chExt cx="2849586" cy="523220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2636D0C0-CD43-4347-8CA5-1CCAE075D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E8455385-E056-4136-94CB-B7AC7231D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48971375-915F-4FB1-9280-120A1A7D38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2800" y="5058650"/>
                <a:ext cx="171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ADC21737-8FA7-4908-9E8E-C6AAD2AA87A0}"/>
              </a:ext>
            </a:extLst>
          </p:cNvPr>
          <p:cNvSpPr txBox="1"/>
          <p:nvPr/>
        </p:nvSpPr>
        <p:spPr>
          <a:xfrm>
            <a:off x="3587235" y="3813258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ACK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C35BFE2-AD2E-4328-9107-752EC258431B}"/>
              </a:ext>
            </a:extLst>
          </p:cNvPr>
          <p:cNvSpPr txBox="1"/>
          <p:nvPr/>
        </p:nvSpPr>
        <p:spPr>
          <a:xfrm>
            <a:off x="9082826" y="3813258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ACK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</a:rPr>
              <a:t>时序基本单元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66679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指定地址写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对于指定设备（</a:t>
            </a:r>
            <a:r>
              <a:rPr lang="en-US" altLang="zh-CN" sz="2800"/>
              <a:t>Slave Address</a:t>
            </a:r>
            <a:r>
              <a:rPr lang="zh-CN" altLang="en-US" sz="2800"/>
              <a:t>），在指定地址（</a:t>
            </a:r>
            <a:r>
              <a:rPr lang="en-US" altLang="zh-CN" sz="2800"/>
              <a:t>Reg Address</a:t>
            </a:r>
            <a:r>
              <a:rPr lang="zh-CN" altLang="en-US" sz="2800"/>
              <a:t>）下，写入指定数据（</a:t>
            </a:r>
            <a:r>
              <a:rPr lang="en-US" altLang="zh-CN" sz="2800"/>
              <a:t>Data</a:t>
            </a:r>
            <a:r>
              <a:rPr lang="zh-CN" altLang="en-US" sz="2800"/>
              <a:t>）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5" y="3325255"/>
            <a:ext cx="10658831" cy="249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18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</a:rPr>
              <a:t>时序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当前地址读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对于指定设备（</a:t>
            </a:r>
            <a:r>
              <a:rPr lang="en-US" altLang="zh-CN" sz="2800"/>
              <a:t>Slave Address</a:t>
            </a:r>
            <a:r>
              <a:rPr lang="zh-CN" altLang="en-US" sz="2800"/>
              <a:t>），在当前地址指针指示的地址下，读取从机数据（</a:t>
            </a:r>
            <a:r>
              <a:rPr lang="en-US" altLang="zh-CN" sz="2800"/>
              <a:t>Data</a:t>
            </a:r>
            <a:r>
              <a:rPr lang="zh-CN" altLang="en-US" sz="2800"/>
              <a:t>）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4" y="3110766"/>
            <a:ext cx="9313333" cy="30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6539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</a:rPr>
              <a:t>时序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指定地址读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对于指定设备（</a:t>
            </a:r>
            <a:r>
              <a:rPr lang="en-US" altLang="zh-CN" sz="2800"/>
              <a:t>Slave Address</a:t>
            </a:r>
            <a:r>
              <a:rPr lang="zh-CN" altLang="en-US" sz="2800"/>
              <a:t>），在指定地址（</a:t>
            </a:r>
            <a:r>
              <a:rPr lang="en-US" altLang="zh-CN" sz="2800"/>
              <a:t>Reg Address</a:t>
            </a:r>
            <a:r>
              <a:rPr lang="zh-CN" altLang="en-US" sz="2800"/>
              <a:t>）下，读取从机数据（</a:t>
            </a:r>
            <a:r>
              <a:rPr lang="en-US" altLang="zh-CN" sz="2800"/>
              <a:t>Data</a:t>
            </a:r>
            <a:r>
              <a:rPr lang="zh-CN" altLang="en-US" sz="2800"/>
              <a:t>）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8" y="3500345"/>
            <a:ext cx="11537245" cy="204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760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MPU6050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MPU6050</a:t>
            </a:r>
            <a:r>
              <a:rPr lang="zh-CN" altLang="en-US" sz="2800"/>
              <a:t>是一个</a:t>
            </a:r>
            <a:r>
              <a:rPr lang="en-US" altLang="zh-CN" sz="2800"/>
              <a:t>6</a:t>
            </a:r>
            <a:r>
              <a:rPr lang="zh-CN" altLang="en-US" sz="2800"/>
              <a:t>轴姿态传感器，可以测量芯片自身</a:t>
            </a:r>
            <a:r>
              <a:rPr lang="en-US" altLang="zh-CN" sz="2800"/>
              <a:t>X</a:t>
            </a:r>
            <a:r>
              <a:rPr lang="zh-CN" altLang="en-US" sz="2800"/>
              <a:t>、</a:t>
            </a:r>
            <a:r>
              <a:rPr lang="en-US" altLang="zh-CN" sz="2800"/>
              <a:t>Y</a:t>
            </a:r>
            <a:r>
              <a:rPr lang="zh-CN" altLang="en-US" sz="2800"/>
              <a:t>、</a:t>
            </a:r>
            <a:r>
              <a:rPr lang="en-US" altLang="zh-CN" sz="2800"/>
              <a:t>Z</a:t>
            </a:r>
            <a:r>
              <a:rPr lang="zh-CN" altLang="en-US" sz="2800"/>
              <a:t>轴的加速度、角速度参数，通过数据融合，可进一步得到姿态角，常应用于平衡车、飞行器等需要检测自身姿态的场景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3</a:t>
            </a:r>
            <a:r>
              <a:rPr lang="zh-CN" altLang="en-US" sz="2800"/>
              <a:t>轴加速度计（</a:t>
            </a:r>
            <a:r>
              <a:rPr lang="en-US" altLang="zh-CN" sz="2800"/>
              <a:t>Accelerometer</a:t>
            </a:r>
            <a:r>
              <a:rPr lang="zh-CN" altLang="en-US" sz="2800"/>
              <a:t>）：测量</a:t>
            </a:r>
            <a:r>
              <a:rPr lang="en-US" altLang="zh-CN" sz="2800"/>
              <a:t>X</a:t>
            </a:r>
            <a:r>
              <a:rPr lang="zh-CN" altLang="en-US" sz="2800"/>
              <a:t>、</a:t>
            </a:r>
            <a:r>
              <a:rPr lang="en-US" altLang="zh-CN" sz="2800"/>
              <a:t>Y</a:t>
            </a:r>
            <a:r>
              <a:rPr lang="zh-CN" altLang="en-US" sz="2800"/>
              <a:t>、</a:t>
            </a:r>
            <a:r>
              <a:rPr lang="en-US" altLang="zh-CN" sz="2800"/>
              <a:t>Z</a:t>
            </a:r>
            <a:r>
              <a:rPr lang="zh-CN" altLang="en-US" sz="2800"/>
              <a:t>轴的加速度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3</a:t>
            </a:r>
            <a:r>
              <a:rPr lang="zh-CN" altLang="en-US" sz="2800"/>
              <a:t>轴陀螺仪传感器（</a:t>
            </a:r>
            <a:r>
              <a:rPr lang="en-US" altLang="zh-CN" sz="2800"/>
              <a:t>Gyroscope</a:t>
            </a:r>
            <a:r>
              <a:rPr lang="zh-CN" altLang="en-US" sz="2800"/>
              <a:t>）：测量</a:t>
            </a:r>
            <a:r>
              <a:rPr lang="en-US" altLang="zh-CN" sz="2800"/>
              <a:t>X</a:t>
            </a:r>
            <a:r>
              <a:rPr lang="zh-CN" altLang="en-US" sz="2800"/>
              <a:t>、</a:t>
            </a:r>
            <a:r>
              <a:rPr lang="en-US" altLang="zh-CN" sz="2800"/>
              <a:t>Y</a:t>
            </a:r>
            <a:r>
              <a:rPr lang="zh-CN" altLang="en-US" sz="2800"/>
              <a:t>、</a:t>
            </a:r>
            <a:r>
              <a:rPr lang="en-US" altLang="zh-CN" sz="2800"/>
              <a:t>Z</a:t>
            </a:r>
            <a:r>
              <a:rPr lang="zh-CN" altLang="en-US" sz="2800"/>
              <a:t>轴的角速度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40" y="3792365"/>
            <a:ext cx="2730074" cy="2461679"/>
          </a:xfrm>
          <a:prstGeom prst="rect">
            <a:avLst/>
          </a:prstGeom>
        </p:spPr>
      </p:pic>
      <p:pic>
        <p:nvPicPr>
          <p:cNvPr id="2052" name="Picture 4" descr="http://mms2.baidu.com/it/u=3099661625,2866703993&amp;fm=253&amp;app=138&amp;f=JPEG&amp;fmt=auto&amp;q=75?w=500&amp;h=3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089" y="3792365"/>
            <a:ext cx="3660069" cy="246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img2.baidu.com/image_search/src=http%3A%2F%2Fimg1.gtimg.com%2Fnews%2Fpics%2Fhv1%2F146%2F88%2F2122%2F138005636.jpg&amp;refer=http%3A%2F%2Fimg1.gtimg.com&amp;app=2002&amp;size=f9999,10000&amp;q=a80&amp;n=0&amp;g=0n&amp;fmt=auto?sec=1669383053&amp;t=767d857105c35d0fc52fb4126344607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" t="1429" r="1627"/>
          <a:stretch/>
        </p:blipFill>
        <p:spPr bwMode="auto">
          <a:xfrm>
            <a:off x="8029433" y="3792365"/>
            <a:ext cx="3329815" cy="246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5745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MPU6050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参数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16</a:t>
            </a:r>
            <a:r>
              <a:rPr lang="zh-CN" altLang="en-US" sz="2800"/>
              <a:t>位</a:t>
            </a:r>
            <a:r>
              <a:rPr lang="en-US" altLang="zh-CN" sz="2800"/>
              <a:t>ADC</a:t>
            </a:r>
            <a:r>
              <a:rPr lang="zh-CN" altLang="en-US" sz="2800"/>
              <a:t>采集传感器的模拟信号，量化范围：</a:t>
            </a:r>
            <a:r>
              <a:rPr lang="en-US" altLang="zh-CN" sz="2800"/>
              <a:t>-32768~32767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加速度计满量程选择：</a:t>
            </a:r>
            <a:r>
              <a:rPr lang="en-US" altLang="zh-CN" sz="2800"/>
              <a:t>±2</a:t>
            </a:r>
            <a:r>
              <a:rPr lang="zh-CN" altLang="en-US" sz="2800"/>
              <a:t>、</a:t>
            </a:r>
            <a:r>
              <a:rPr lang="en-US" altLang="zh-CN" sz="2800"/>
              <a:t>±4</a:t>
            </a:r>
            <a:r>
              <a:rPr lang="zh-CN" altLang="en-US" sz="2800"/>
              <a:t>、</a:t>
            </a:r>
            <a:r>
              <a:rPr lang="en-US" altLang="zh-CN" sz="2800"/>
              <a:t>±8</a:t>
            </a:r>
            <a:r>
              <a:rPr lang="zh-CN" altLang="en-US" sz="2800"/>
              <a:t>、</a:t>
            </a:r>
            <a:r>
              <a:rPr lang="en-US" altLang="zh-CN" sz="2800"/>
              <a:t>±16</a:t>
            </a:r>
            <a:r>
              <a:rPr lang="zh-CN" altLang="en-US" sz="2800"/>
              <a:t>（</a:t>
            </a:r>
            <a:r>
              <a:rPr lang="en-US" altLang="zh-CN" sz="2800"/>
              <a:t>g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陀螺仪满量程选择：</a:t>
            </a:r>
            <a:r>
              <a:rPr lang="en-US" altLang="zh-CN" sz="2800"/>
              <a:t> ±250</a:t>
            </a:r>
            <a:r>
              <a:rPr lang="zh-CN" altLang="en-US" sz="2800"/>
              <a:t>、</a:t>
            </a:r>
            <a:r>
              <a:rPr lang="en-US" altLang="zh-CN" sz="2800"/>
              <a:t>±500</a:t>
            </a:r>
            <a:r>
              <a:rPr lang="zh-CN" altLang="en-US" sz="2800"/>
              <a:t>、</a:t>
            </a:r>
            <a:r>
              <a:rPr lang="en-US" altLang="zh-CN" sz="2800"/>
              <a:t>±1000</a:t>
            </a:r>
            <a:r>
              <a:rPr lang="zh-CN" altLang="en-US" sz="2800"/>
              <a:t>、</a:t>
            </a:r>
            <a:r>
              <a:rPr lang="en-US" altLang="zh-CN" sz="2800"/>
              <a:t>±2000</a:t>
            </a:r>
            <a:r>
              <a:rPr lang="zh-CN" altLang="en-US" sz="2800"/>
              <a:t>（</a:t>
            </a:r>
            <a:r>
              <a:rPr lang="en-US" altLang="zh-CN" sz="2800"/>
              <a:t>°/sec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可配置的数字低通滤波器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可配置的时钟源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可配置的采样分频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I2C</a:t>
            </a:r>
            <a:r>
              <a:rPr lang="zh-CN" altLang="en-US" sz="2800"/>
              <a:t>从机地址：</a:t>
            </a:r>
            <a:r>
              <a:rPr lang="en-US" altLang="zh-CN" sz="2800"/>
              <a:t>1101000</a:t>
            </a:r>
            <a:r>
              <a:rPr lang="zh-CN" altLang="en-US" sz="2800"/>
              <a:t>（</a:t>
            </a:r>
            <a:r>
              <a:rPr lang="en-US" altLang="zh-CN" sz="2800"/>
              <a:t>AD0=0</a:t>
            </a:r>
            <a:r>
              <a:rPr lang="zh-CN" altLang="en-US" sz="2800"/>
              <a:t>）</a:t>
            </a:r>
            <a:endParaRPr lang="en-US" altLang="zh-CN" sz="2800"/>
          </a:p>
          <a:p>
            <a:r>
              <a:rPr lang="en-US" altLang="zh-CN" sz="2800"/>
              <a:t>			1101001</a:t>
            </a:r>
            <a:r>
              <a:rPr lang="zh-CN" altLang="en-US" sz="2800"/>
              <a:t>（</a:t>
            </a:r>
            <a:r>
              <a:rPr lang="en-US" altLang="zh-CN" sz="2800"/>
              <a:t>AD0=1</a:t>
            </a:r>
            <a:r>
              <a:rPr lang="zh-CN" altLang="en-US" sz="2800"/>
              <a:t>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7848052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90" y="1589937"/>
            <a:ext cx="6940938" cy="4065793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919999"/>
              </p:ext>
            </p:extLst>
          </p:nvPr>
        </p:nvGraphicFramePr>
        <p:xfrm>
          <a:off x="7867486" y="2510314"/>
          <a:ext cx="375920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7867">
                  <a:extLst>
                    <a:ext uri="{9D8B030D-6E8A-4147-A177-3AD203B41FA5}">
                      <a16:colId xmlns:a16="http://schemas.microsoft.com/office/drawing/2014/main" val="2031753788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val="2067396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引脚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72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VCC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GND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电源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6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SCL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SDA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I2C</a:t>
                      </a:r>
                      <a:r>
                        <a:rPr lang="zh-CN" altLang="en-US"/>
                        <a:t>通信引脚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70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XCL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XDA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主机</a:t>
                      </a:r>
                      <a:r>
                        <a:rPr lang="en-US" altLang="zh-CN"/>
                        <a:t>I2C</a:t>
                      </a:r>
                      <a:r>
                        <a:rPr lang="zh-CN" altLang="en-US"/>
                        <a:t>通信引脚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980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AD0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从机地址最低位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73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INT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中断信号输出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39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8075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MPU6050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45" y="1067045"/>
            <a:ext cx="7204575" cy="51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80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软件安装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安装</a:t>
            </a:r>
            <a:r>
              <a:rPr lang="en-US" altLang="zh-CN" sz="2800"/>
              <a:t>Keil5 MDK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安装器件支持包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软件注册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安装</a:t>
            </a:r>
            <a:r>
              <a:rPr lang="en-US" altLang="zh-CN" sz="2800"/>
              <a:t>STLINK</a:t>
            </a:r>
            <a:r>
              <a:rPr lang="zh-CN" altLang="en-US" sz="2800"/>
              <a:t>驱动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安装</a:t>
            </a:r>
            <a:r>
              <a:rPr lang="en-US" altLang="zh-CN" sz="2800"/>
              <a:t>USB</a:t>
            </a:r>
            <a:r>
              <a:rPr lang="zh-CN" altLang="en-US" sz="2800"/>
              <a:t>转串口驱动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9645413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外设简介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内部集成了硬件</a:t>
            </a:r>
            <a:r>
              <a:rPr lang="en-US" altLang="zh-CN" sz="2800"/>
              <a:t>I2C</a:t>
            </a:r>
            <a:r>
              <a:rPr lang="zh-CN" altLang="en-US" sz="2800"/>
              <a:t>收发电路，可以由硬件自动执行时钟生成、起始终止条件生成、应答位收发、数据收发等功能，减轻</a:t>
            </a:r>
            <a:r>
              <a:rPr lang="en-US" altLang="zh-CN" sz="2800"/>
              <a:t>CPU</a:t>
            </a:r>
            <a:r>
              <a:rPr lang="zh-CN" altLang="en-US" sz="2800"/>
              <a:t>的负担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支持多主机模型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</a:t>
            </a:r>
            <a:r>
              <a:rPr lang="en-US" altLang="zh-CN" sz="2800"/>
              <a:t>7</a:t>
            </a:r>
            <a:r>
              <a:rPr lang="zh-CN" altLang="en-US" sz="2800"/>
              <a:t>位</a:t>
            </a:r>
            <a:r>
              <a:rPr lang="en-US" altLang="zh-CN" sz="2800"/>
              <a:t>/10</a:t>
            </a:r>
            <a:r>
              <a:rPr lang="zh-CN" altLang="en-US" sz="2800"/>
              <a:t>位地址模式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支持不同的通讯速度，标准速度</a:t>
            </a:r>
            <a:r>
              <a:rPr lang="en-US" altLang="zh-CN" sz="2800"/>
              <a:t>(</a:t>
            </a:r>
            <a:r>
              <a:rPr lang="zh-CN" altLang="en-US" sz="2800"/>
              <a:t>高达</a:t>
            </a:r>
            <a:r>
              <a:rPr lang="en-US" altLang="zh-CN" sz="2800"/>
              <a:t>100 kHz)</a:t>
            </a:r>
            <a:r>
              <a:rPr lang="zh-CN" altLang="en-US" sz="2800"/>
              <a:t>，快速</a:t>
            </a:r>
            <a:r>
              <a:rPr lang="en-US" altLang="zh-CN" sz="2800"/>
              <a:t>(</a:t>
            </a:r>
            <a:r>
              <a:rPr lang="zh-CN" altLang="en-US" sz="2800"/>
              <a:t>高达</a:t>
            </a:r>
            <a:r>
              <a:rPr lang="en-US" altLang="zh-CN" sz="2800"/>
              <a:t>400 kHz)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</a:t>
            </a:r>
            <a:r>
              <a:rPr lang="en-US" altLang="zh-CN" sz="2800"/>
              <a:t>DMA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兼容</a:t>
            </a:r>
            <a:r>
              <a:rPr lang="en-US" altLang="zh-CN" sz="2800" err="1"/>
              <a:t>SMBus</a:t>
            </a:r>
            <a:r>
              <a:rPr lang="zh-CN" altLang="en-US" sz="2800"/>
              <a:t>协议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硬件</a:t>
            </a:r>
            <a:r>
              <a:rPr lang="en-US" altLang="zh-CN" sz="2800"/>
              <a:t>I2C</a:t>
            </a:r>
            <a:r>
              <a:rPr lang="zh-CN" altLang="en-US" sz="2800"/>
              <a:t>资源：</a:t>
            </a:r>
            <a:r>
              <a:rPr lang="en-US" altLang="zh-CN" sz="2800"/>
              <a:t>I2C1</a:t>
            </a:r>
            <a:r>
              <a:rPr lang="zh-CN" altLang="en-US" sz="2800"/>
              <a:t>、</a:t>
            </a:r>
            <a:r>
              <a:rPr lang="en-US" altLang="zh-CN" sz="2800"/>
              <a:t>I2C2</a:t>
            </a:r>
          </a:p>
        </p:txBody>
      </p:sp>
    </p:spTree>
    <p:extLst>
      <p:ext uri="{BB962C8B-B14F-4D97-AF65-F5344CB8AC3E}">
        <p14:creationId xmlns:p14="http://schemas.microsoft.com/office/powerpoint/2010/main" val="11763686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A7E5AA-803B-5B76-021C-99F7B9D5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303" y="1069573"/>
            <a:ext cx="5909394" cy="53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674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14C041-1681-4B0F-9386-5196F157EA8D}"/>
              </a:ext>
            </a:extLst>
          </p:cNvPr>
          <p:cNvSpPr/>
          <p:nvPr/>
        </p:nvSpPr>
        <p:spPr>
          <a:xfrm>
            <a:off x="1306971" y="1140179"/>
            <a:ext cx="9573370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A9EF1C-9503-4548-A0BF-52117A8E8C42}"/>
              </a:ext>
            </a:extLst>
          </p:cNvPr>
          <p:cNvSpPr/>
          <p:nvPr/>
        </p:nvSpPr>
        <p:spPr>
          <a:xfrm>
            <a:off x="6166790" y="1914173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时钟控制器</a:t>
            </a:r>
            <a:endParaRPr lang="en-US" altLang="zh-CN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B471546-E75B-431E-AC0B-36A1D337207E}"/>
              </a:ext>
            </a:extLst>
          </p:cNvPr>
          <p:cNvSpPr/>
          <p:nvPr/>
        </p:nvSpPr>
        <p:spPr>
          <a:xfrm>
            <a:off x="2640750" y="3828647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数据控制器</a:t>
            </a:r>
            <a:endParaRPr lang="en-US" altLang="zh-CN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2E841F3-5282-41D2-ABF9-922B7621EAF4}"/>
              </a:ext>
            </a:extLst>
          </p:cNvPr>
          <p:cNvSpPr/>
          <p:nvPr/>
        </p:nvSpPr>
        <p:spPr>
          <a:xfrm>
            <a:off x="4932213" y="3629378"/>
            <a:ext cx="3138607" cy="142290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1A6EA9A-BEBA-41E3-84FC-95F714A6F159}"/>
              </a:ext>
            </a:extLst>
          </p:cNvPr>
          <p:cNvSpPr/>
          <p:nvPr/>
        </p:nvSpPr>
        <p:spPr>
          <a:xfrm>
            <a:off x="5295809" y="4509668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数据寄存器</a:t>
            </a:r>
            <a:r>
              <a:rPr lang="en-US" altLang="zh-CN"/>
              <a:t>DR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A9277E4-577F-4CF3-96EE-04633ECAA0E7}"/>
              </a:ext>
            </a:extLst>
          </p:cNvPr>
          <p:cNvSpPr/>
          <p:nvPr/>
        </p:nvSpPr>
        <p:spPr>
          <a:xfrm>
            <a:off x="5295809" y="3788684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&lt;&lt;</a:t>
            </a:r>
            <a:r>
              <a:rPr lang="zh-CN" altLang="en-US"/>
              <a:t>移位寄存器</a:t>
            </a:r>
            <a:r>
              <a:rPr lang="en-US" altLang="zh-CN"/>
              <a:t>&lt;&lt;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BA38B0A-E642-4B98-BDB3-4B62B1E24D14}"/>
              </a:ext>
            </a:extLst>
          </p:cNvPr>
          <p:cNvSpPr/>
          <p:nvPr/>
        </p:nvSpPr>
        <p:spPr>
          <a:xfrm>
            <a:off x="8759639" y="3225030"/>
            <a:ext cx="900000" cy="102436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8FD5291-A797-4180-A57D-811C13906FA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707223" y="2426357"/>
            <a:ext cx="105241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5A6D477-B750-4E23-99F1-2C45D23684B3}"/>
              </a:ext>
            </a:extLst>
          </p:cNvPr>
          <p:cNvSpPr/>
          <p:nvPr/>
        </p:nvSpPr>
        <p:spPr>
          <a:xfrm>
            <a:off x="8760469" y="1899576"/>
            <a:ext cx="900000" cy="102436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CADE76F-C61F-4EFE-AAF8-3A15E615B1E4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9660469" y="2389273"/>
            <a:ext cx="223468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961928BB-4887-4D9E-BA2A-ED64C6224AE0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9659639" y="3714728"/>
            <a:ext cx="223551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9D1E669B-82D2-4FBF-B0B1-0C2C6A0D1201}"/>
              </a:ext>
            </a:extLst>
          </p:cNvPr>
          <p:cNvSpPr txBox="1"/>
          <p:nvPr/>
        </p:nvSpPr>
        <p:spPr>
          <a:xfrm>
            <a:off x="10869387" y="2019941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SCL</a:t>
            </a:r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1D7EA7A-D77A-4DFD-A087-3C67240FBE4D}"/>
              </a:ext>
            </a:extLst>
          </p:cNvPr>
          <p:cNvSpPr txBox="1"/>
          <p:nvPr/>
        </p:nvSpPr>
        <p:spPr>
          <a:xfrm>
            <a:off x="10869386" y="3714727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SDA</a:t>
            </a:r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F0CC04D-EB8A-4A36-ABEB-2C476F6D38FF}"/>
              </a:ext>
            </a:extLst>
          </p:cNvPr>
          <p:cNvSpPr/>
          <p:nvPr/>
        </p:nvSpPr>
        <p:spPr>
          <a:xfrm>
            <a:off x="9378770" y="5115861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  <p:sp>
        <p:nvSpPr>
          <p:cNvPr id="2" name="箭头: 上下 1">
            <a:extLst>
              <a:ext uri="{FF2B5EF4-FFF2-40B4-BE49-F238E27FC236}">
                <a16:creationId xmlns:a16="http://schemas.microsoft.com/office/drawing/2014/main" id="{136F1FD5-EEA3-EDD1-0CF3-768D9F606B08}"/>
              </a:ext>
            </a:extLst>
          </p:cNvPr>
          <p:cNvSpPr/>
          <p:nvPr/>
        </p:nvSpPr>
        <p:spPr>
          <a:xfrm>
            <a:off x="6390146" y="4171995"/>
            <a:ext cx="222740" cy="337673"/>
          </a:xfrm>
          <a:prstGeom prst="upDownArrow">
            <a:avLst/>
          </a:prstGeom>
          <a:solidFill>
            <a:srgbClr val="BF9000"/>
          </a:solidFill>
          <a:ln>
            <a:solidFill>
              <a:srgbClr val="986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C3F8F34-7C6A-7A3C-E87B-D139FD02AC9F}"/>
              </a:ext>
            </a:extLst>
          </p:cNvPr>
          <p:cNvCxnSpPr>
            <a:cxnSpLocks/>
          </p:cNvCxnSpPr>
          <p:nvPr/>
        </p:nvCxnSpPr>
        <p:spPr>
          <a:xfrm flipH="1">
            <a:off x="5120070" y="3511113"/>
            <a:ext cx="363956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F70BE6C-1535-96CA-5A5B-61090249307F}"/>
              </a:ext>
            </a:extLst>
          </p:cNvPr>
          <p:cNvCxnSpPr>
            <a:cxnSpLocks/>
          </p:cNvCxnSpPr>
          <p:nvPr/>
        </p:nvCxnSpPr>
        <p:spPr>
          <a:xfrm flipV="1">
            <a:off x="5120070" y="3511113"/>
            <a:ext cx="0" cy="46922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4B169C7-583C-26E8-1F6D-2D212CCDF0B0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120070" y="3980340"/>
            <a:ext cx="1757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14593FB-7212-E0C9-8C1D-E275359CFE03}"/>
              </a:ext>
            </a:extLst>
          </p:cNvPr>
          <p:cNvCxnSpPr>
            <a:cxnSpLocks/>
          </p:cNvCxnSpPr>
          <p:nvPr/>
        </p:nvCxnSpPr>
        <p:spPr>
          <a:xfrm>
            <a:off x="7707223" y="3980340"/>
            <a:ext cx="10524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5DFEA00A-2C5F-6969-843C-3BF297E85FE4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>
            <a:off x="4181183" y="4340831"/>
            <a:ext cx="75103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0613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主机发送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486A0E-5273-4A82-9765-4BF94C2AA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35" y="1212962"/>
            <a:ext cx="8647330" cy="496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846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主机接收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821F5D-AB31-84BF-6458-F5868687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35" y="1066704"/>
            <a:ext cx="8647329" cy="52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329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软件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硬件波形对比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9C1A01-4544-7169-6C0D-40E15CA85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68" y="1474232"/>
            <a:ext cx="10440063" cy="18498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A69934-0E10-B592-4587-891DEEFCA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67" y="3704915"/>
            <a:ext cx="10440063" cy="207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822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D8BE306-43D4-AA20-5550-58A9BFC93EC3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SPI</a:t>
            </a:r>
            <a:r>
              <a:rPr lang="zh-CN" altLang="en-US" sz="2800"/>
              <a:t>（</a:t>
            </a:r>
            <a:r>
              <a:rPr lang="en-US" altLang="zh-CN" sz="2800"/>
              <a:t>Serial Peripheral Interface</a:t>
            </a:r>
            <a:r>
              <a:rPr lang="zh-CN" altLang="en-US" sz="2800"/>
              <a:t>）是由</a:t>
            </a:r>
            <a:r>
              <a:rPr lang="en-US" altLang="zh-CN" sz="2800"/>
              <a:t>Motorola</a:t>
            </a:r>
            <a:r>
              <a:rPr lang="zh-CN" altLang="en-US" sz="2800"/>
              <a:t>公司开发的一种通用数据总线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四根通信线：</a:t>
            </a:r>
            <a:r>
              <a:rPr lang="en-US" altLang="zh-CN" sz="2800"/>
              <a:t>SCK</a:t>
            </a:r>
            <a:r>
              <a:rPr lang="zh-CN" altLang="en-US" sz="2800"/>
              <a:t>（</a:t>
            </a:r>
            <a:r>
              <a:rPr lang="en-US" altLang="zh-CN" sz="2800"/>
              <a:t>Serial Clock</a:t>
            </a:r>
            <a:r>
              <a:rPr lang="zh-CN" altLang="en-US" sz="2800"/>
              <a:t>）、</a:t>
            </a:r>
            <a:r>
              <a:rPr lang="en-US" altLang="zh-CN" sz="2800"/>
              <a:t>MOSI</a:t>
            </a:r>
            <a:r>
              <a:rPr lang="zh-CN" altLang="en-US" sz="2800"/>
              <a:t>（</a:t>
            </a:r>
            <a:r>
              <a:rPr lang="en-US" altLang="zh-CN" sz="2800"/>
              <a:t>Master Output Slave Input</a:t>
            </a:r>
            <a:r>
              <a:rPr lang="zh-CN" altLang="en-US" sz="2800"/>
              <a:t>）、</a:t>
            </a:r>
            <a:r>
              <a:rPr lang="en-US" altLang="zh-CN" sz="2800"/>
              <a:t>MISO</a:t>
            </a:r>
            <a:r>
              <a:rPr lang="zh-CN" altLang="en-US" sz="2800"/>
              <a:t>（</a:t>
            </a:r>
            <a:r>
              <a:rPr lang="en-US" altLang="zh-CN" sz="2800"/>
              <a:t>Master Input Slave Output</a:t>
            </a:r>
            <a:r>
              <a:rPr lang="zh-CN" altLang="en-US" sz="2800"/>
              <a:t>）、</a:t>
            </a:r>
            <a:r>
              <a:rPr lang="en-US" altLang="zh-CN" sz="2800"/>
              <a:t>SS</a:t>
            </a:r>
            <a:r>
              <a:rPr lang="zh-CN" altLang="en-US" sz="2800"/>
              <a:t>（</a:t>
            </a:r>
            <a:r>
              <a:rPr lang="en-US" altLang="zh-CN" sz="2800"/>
              <a:t>Slave Select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同步，全双工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支持总线挂载多设备（一主多从）</a:t>
            </a:r>
            <a:endParaRPr lang="en-US" altLang="zh-CN" sz="28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E720AC-1599-177E-0E4B-B4B2598E3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06" y="4321676"/>
            <a:ext cx="1961467" cy="19614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34BA96-DE10-003A-ABA9-DF254F2C8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9" t="4305" r="11673"/>
          <a:stretch/>
        </p:blipFill>
        <p:spPr>
          <a:xfrm>
            <a:off x="6223744" y="4319988"/>
            <a:ext cx="1961467" cy="19631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F11557-C932-CFEC-11A5-C49D5BA2D3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8" t="20057" r="14976" b="14930"/>
          <a:stretch/>
        </p:blipFill>
        <p:spPr>
          <a:xfrm>
            <a:off x="8732713" y="4319988"/>
            <a:ext cx="2100647" cy="19631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1B11E44-7530-F97E-8869-9E55054813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4" t="16898" r="12951" b="10617"/>
          <a:stretch/>
        </p:blipFill>
        <p:spPr>
          <a:xfrm>
            <a:off x="3714775" y="4321675"/>
            <a:ext cx="1961467" cy="19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069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所有</a:t>
            </a:r>
            <a:r>
              <a:rPr lang="en-US" altLang="zh-CN" sz="2800"/>
              <a:t>SPI</a:t>
            </a:r>
            <a:r>
              <a:rPr lang="zh-CN" altLang="en-US" sz="2800"/>
              <a:t>设备的</a:t>
            </a:r>
            <a:r>
              <a:rPr lang="en-US" altLang="zh-CN" sz="2800"/>
              <a:t>SCK</a:t>
            </a:r>
            <a:r>
              <a:rPr lang="zh-CN" altLang="en-US" sz="2800"/>
              <a:t>、</a:t>
            </a:r>
            <a:r>
              <a:rPr lang="en-US" altLang="zh-CN" sz="2800"/>
              <a:t>MOSI</a:t>
            </a:r>
            <a:r>
              <a:rPr lang="zh-CN" altLang="en-US" sz="2800"/>
              <a:t>、</a:t>
            </a:r>
            <a:r>
              <a:rPr lang="en-US" altLang="zh-CN" sz="2800"/>
              <a:t>MISO</a:t>
            </a:r>
            <a:r>
              <a:rPr lang="zh-CN" altLang="en-US" sz="2800"/>
              <a:t>分别连在一起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主机另外引出多条</a:t>
            </a:r>
            <a:r>
              <a:rPr lang="en-US" altLang="zh-CN" sz="2800"/>
              <a:t>SS</a:t>
            </a:r>
            <a:r>
              <a:rPr lang="zh-CN" altLang="en-US" sz="2800"/>
              <a:t>控制线，分别接到各从机的</a:t>
            </a:r>
            <a:r>
              <a:rPr lang="en-US" altLang="zh-CN" sz="2800"/>
              <a:t>SS</a:t>
            </a:r>
            <a:r>
              <a:rPr lang="zh-CN" altLang="en-US" sz="2800"/>
              <a:t>引脚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输出引脚配置为推挽输出，输入引脚配置为浮空或上拉输入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1CBD95-5D09-9D14-05D3-341EDB444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04" y="2875566"/>
            <a:ext cx="5988592" cy="354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8910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移位示意图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6A9380B-FC1A-E80C-6281-56BDF247D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21" y="1643733"/>
            <a:ext cx="8976957" cy="432189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92E737B-7B06-978A-92C6-42C4A31D0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10" y="3552678"/>
            <a:ext cx="252000" cy="252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681AD2D-9BCA-DC54-C7D9-179A4B82B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248" y="3553254"/>
            <a:ext cx="252000" cy="252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774B47C-4B2A-9427-EAF5-D77A77B48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27" y="3552678"/>
            <a:ext cx="252000" cy="252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A56CAB5-FF7E-BAB6-7C90-A1043E722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708" y="3553254"/>
            <a:ext cx="252000" cy="252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DD099C98-EBD5-EDBF-230E-0028ADE4D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44" y="3552678"/>
            <a:ext cx="252000" cy="252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BD6C5D98-FA68-C641-AB20-779D8EFAA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61" y="3552678"/>
            <a:ext cx="252000" cy="252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F463C96-1C99-FEC1-89C1-A760E1232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878" y="3552678"/>
            <a:ext cx="252000" cy="2520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338F1C34-71CD-8C6A-1300-7C782108C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95" y="3552678"/>
            <a:ext cx="252000" cy="2520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A6B4ABB0-4AB5-FCD2-2619-94800B068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12" y="3552678"/>
            <a:ext cx="252000" cy="2520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3C8A4F0-3527-4BCE-254D-3419830B6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931" y="3552678"/>
            <a:ext cx="252000" cy="2520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63A935BB-AB65-7ED5-585A-33A4FA55D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328" y="3553254"/>
            <a:ext cx="252000" cy="252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FEF70342-1A06-C22C-F419-07996E8E5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788" y="3553254"/>
            <a:ext cx="252000" cy="2520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B6C504C-A9E1-953B-92E2-DF24AC67E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08" y="3553254"/>
            <a:ext cx="252000" cy="252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5AF4BDF4-1546-5ACC-648B-BF26AA598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868" y="3553254"/>
            <a:ext cx="252000" cy="2520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AF4113E-77DD-059D-8FCB-383974FC4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488" y="3553254"/>
            <a:ext cx="252000" cy="252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213325FB-6513-E4C8-4A9F-52BB3B800A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48" y="3553254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56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9A2F0F-93BF-10D5-7081-872943DFFBF4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起始条件：</a:t>
            </a:r>
            <a:r>
              <a:rPr lang="en-US" altLang="zh-CN" sz="2800"/>
              <a:t>SS</a:t>
            </a:r>
            <a:r>
              <a:rPr lang="zh-CN" altLang="en-US" sz="2800"/>
              <a:t>从高电平切换到低电平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终止条件：</a:t>
            </a:r>
            <a:r>
              <a:rPr lang="en-US" altLang="zh-CN" sz="2800"/>
              <a:t>SS</a:t>
            </a:r>
            <a:r>
              <a:rPr lang="zh-CN" altLang="en-US" sz="2800"/>
              <a:t>从低电平切换到高电平</a:t>
            </a:r>
            <a:endParaRPr lang="en-US" altLang="zh-CN" sz="280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B78B3D3-2F50-FF25-227D-D7D31676BDD1}"/>
              </a:ext>
            </a:extLst>
          </p:cNvPr>
          <p:cNvGrpSpPr/>
          <p:nvPr/>
        </p:nvGrpSpPr>
        <p:grpSpPr>
          <a:xfrm>
            <a:off x="2377347" y="3980306"/>
            <a:ext cx="2425657" cy="523220"/>
            <a:chOff x="2220800" y="4535430"/>
            <a:chExt cx="2425657" cy="523220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D8CA1BD7-A7DE-E158-DDCA-BB6BB8F0D7FA}"/>
                </a:ext>
              </a:extLst>
            </p:cNvPr>
            <p:cNvCxnSpPr>
              <a:cxnSpLocks/>
            </p:cNvCxnSpPr>
            <p:nvPr/>
          </p:nvCxnSpPr>
          <p:spPr>
            <a:xfrm>
              <a:off x="2220800" y="4535430"/>
              <a:ext cx="85000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D2C46CD-9D26-A4DB-FD8A-4A67DBA23718}"/>
                </a:ext>
              </a:extLst>
            </p:cNvPr>
            <p:cNvCxnSpPr>
              <a:cxnSpLocks/>
            </p:cNvCxnSpPr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D254241-760A-2A4F-44A3-DB43D0B9D827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058650"/>
              <a:ext cx="12936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470E0F5-5199-5861-BCA4-17655E00B2E3}"/>
              </a:ext>
            </a:extLst>
          </p:cNvPr>
          <p:cNvSpPr txBox="1"/>
          <p:nvPr/>
        </p:nvSpPr>
        <p:spPr>
          <a:xfrm>
            <a:off x="6242756" y="398030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SS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557A4B2-9DAD-B3F2-D314-E15814F59EAA}"/>
              </a:ext>
            </a:extLst>
          </p:cNvPr>
          <p:cNvGrpSpPr/>
          <p:nvPr/>
        </p:nvGrpSpPr>
        <p:grpSpPr>
          <a:xfrm flipV="1">
            <a:off x="7423319" y="3980306"/>
            <a:ext cx="2810412" cy="523220"/>
            <a:chOff x="1424991" y="4535430"/>
            <a:chExt cx="2810412" cy="523220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2612851-CF75-0492-9A92-052EA6D77E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4991" y="4535430"/>
              <a:ext cx="164581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63DA2E1-C1FC-407A-B914-5CF4F4E92519}"/>
                </a:ext>
              </a:extLst>
            </p:cNvPr>
            <p:cNvCxnSpPr>
              <a:cxnSpLocks/>
            </p:cNvCxnSpPr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FC7AF16-629D-16CD-392F-8E66FB3A8E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2800" y="5058650"/>
              <a:ext cx="8826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F23514D-CD3F-50A4-84E2-ACC6F75A24FC}"/>
              </a:ext>
            </a:extLst>
          </p:cNvPr>
          <p:cNvSpPr txBox="1"/>
          <p:nvPr/>
        </p:nvSpPr>
        <p:spPr>
          <a:xfrm>
            <a:off x="1198078" y="398030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4203099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型号分类及缩写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633445"/>
              </p:ext>
            </p:extLst>
          </p:nvPr>
        </p:nvGraphicFramePr>
        <p:xfrm>
          <a:off x="756990" y="1476255"/>
          <a:ext cx="10602175" cy="45124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3934">
                  <a:extLst>
                    <a:ext uri="{9D8B030D-6E8A-4147-A177-3AD203B41FA5}">
                      <a16:colId xmlns:a16="http://schemas.microsoft.com/office/drawing/2014/main" val="3273049327"/>
                    </a:ext>
                  </a:extLst>
                </a:gridCol>
                <a:gridCol w="3464417">
                  <a:extLst>
                    <a:ext uri="{9D8B030D-6E8A-4147-A177-3AD203B41FA5}">
                      <a16:colId xmlns:a16="http://schemas.microsoft.com/office/drawing/2014/main" val="3215038631"/>
                    </a:ext>
                  </a:extLst>
                </a:gridCol>
                <a:gridCol w="2073498">
                  <a:extLst>
                    <a:ext uri="{9D8B030D-6E8A-4147-A177-3AD203B41FA5}">
                      <a16:colId xmlns:a16="http://schemas.microsoft.com/office/drawing/2014/main" val="453308692"/>
                    </a:ext>
                  </a:extLst>
                </a:gridCol>
                <a:gridCol w="3580326">
                  <a:extLst>
                    <a:ext uri="{9D8B030D-6E8A-4147-A177-3AD203B41FA5}">
                      <a16:colId xmlns:a16="http://schemas.microsoft.com/office/drawing/2014/main" val="1804526065"/>
                    </a:ext>
                  </a:extLst>
                </a:gridCol>
              </a:tblGrid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缩写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释义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Flash</a:t>
                      </a:r>
                      <a:r>
                        <a:rPr lang="zh-CN" altLang="en-US" sz="2400"/>
                        <a:t>容量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型号</a:t>
                      </a:r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1597152324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LD_VL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小容量产品超值系列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16~32K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STM32F100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3319126052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MD_VL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中容量产品超值系列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64~128K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/>
                        <a:t>STM32F100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122224357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HD_VL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大容量产品超值系列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256~512K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/>
                        <a:t>STM32F100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248594266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LD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小容量产品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16~32K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/>
                        <a:t>STM32F101/102/103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258998258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MD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中容量产品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64~128K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STM32F101/102/103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147753132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HD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大容量产品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256~512K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STM32F101/102/103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3450769915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XL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加大容量产品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大于</a:t>
                      </a:r>
                      <a:r>
                        <a:rPr lang="en-US" altLang="zh-CN" sz="2400"/>
                        <a:t>512K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STM32F101/102/103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409749372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CL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/>
                        <a:t>互联型产品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-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/>
                        <a:t>STM32F105/107</a:t>
                      </a:r>
                      <a:endParaRPr lang="zh-CN" altLang="en-US" sz="240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277998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61677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6F873A-C6FC-D5A1-8A1D-198C5715FBE7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交换一个字节（模式</a:t>
            </a:r>
            <a:r>
              <a:rPr lang="en-US" altLang="zh-CN" sz="2800"/>
              <a:t>0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CPOL=0</a:t>
            </a:r>
            <a:r>
              <a:rPr lang="zh-CN" altLang="en-US" sz="2800"/>
              <a:t>：空闲状态时，</a:t>
            </a:r>
            <a:r>
              <a:rPr lang="en-US" altLang="zh-CN" sz="2800"/>
              <a:t>SCK</a:t>
            </a:r>
            <a:r>
              <a:rPr lang="zh-CN" altLang="en-US" sz="2800"/>
              <a:t>为低电平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CPHA=0</a:t>
            </a:r>
            <a:r>
              <a:rPr lang="zh-CN" altLang="en-US" sz="2800"/>
              <a:t>：</a:t>
            </a:r>
            <a:r>
              <a:rPr lang="en-US" altLang="zh-CN" sz="2800"/>
              <a:t>SCK</a:t>
            </a:r>
            <a:r>
              <a:rPr lang="zh-CN" altLang="en-US" sz="2800"/>
              <a:t>第一个边沿移入数据，第二个边沿移出数据</a:t>
            </a:r>
            <a:endParaRPr lang="en-US" altLang="zh-CN" sz="2800"/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8F2C0D27-F0CC-D2F0-A901-EB0ECF762E3D}"/>
              </a:ext>
            </a:extLst>
          </p:cNvPr>
          <p:cNvGrpSpPr/>
          <p:nvPr/>
        </p:nvGrpSpPr>
        <p:grpSpPr>
          <a:xfrm>
            <a:off x="515304" y="3045576"/>
            <a:ext cx="10445333" cy="523220"/>
            <a:chOff x="515304" y="3252310"/>
            <a:chExt cx="10445333" cy="52322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624C1C8-4AA6-115E-1C10-598037D1E696}"/>
                </a:ext>
              </a:extLst>
            </p:cNvPr>
            <p:cNvSpPr txBox="1"/>
            <p:nvPr/>
          </p:nvSpPr>
          <p:spPr>
            <a:xfrm>
              <a:off x="515304" y="3252310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SS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7CDB07D-5558-F9AF-9480-7B1A9E956F45}"/>
                </a:ext>
              </a:extLst>
            </p:cNvPr>
            <p:cNvGrpSpPr/>
            <p:nvPr/>
          </p:nvGrpSpPr>
          <p:grpSpPr>
            <a:xfrm>
              <a:off x="1718270" y="3252310"/>
              <a:ext cx="9242367" cy="523220"/>
              <a:chOff x="1374684" y="3818587"/>
              <a:chExt cx="9242367" cy="52322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69373BE-6C67-AB18-DB0C-BBFD36FE6B30}"/>
                  </a:ext>
                </a:extLst>
              </p:cNvPr>
              <p:cNvGrpSpPr/>
              <p:nvPr/>
            </p:nvGrpSpPr>
            <p:grpSpPr>
              <a:xfrm>
                <a:off x="1374684" y="3818587"/>
                <a:ext cx="9242367" cy="523220"/>
                <a:chOff x="941767" y="4535430"/>
                <a:chExt cx="9242367" cy="523220"/>
              </a:xfrm>
            </p:grpSpPr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F8124028-F79A-0463-20C5-BD54031580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1767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A6A70D87-DDBD-1061-0A73-EFE7A0D01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774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28EA225F-E29B-4605-0517-BD20F571F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2574" y="5058650"/>
                  <a:ext cx="257676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>
                  <a:extLst>
                    <a:ext uri="{FF2B5EF4-FFF2-40B4-BE49-F238E27FC236}">
                      <a16:creationId xmlns:a16="http://schemas.microsoft.com/office/drawing/2014/main" id="{A380346D-83C7-6043-D79F-78094C40A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91328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B147EEF-009C-F9B6-DEB9-096DCB55EC15}"/>
                  </a:ext>
                </a:extLst>
              </p:cNvPr>
              <p:cNvGrpSpPr/>
              <p:nvPr/>
            </p:nvGrpSpPr>
            <p:grpSpPr>
              <a:xfrm flipH="1">
                <a:off x="2052654" y="3818587"/>
                <a:ext cx="8171591" cy="523220"/>
                <a:chOff x="-4042522" y="4535430"/>
                <a:chExt cx="8171591" cy="523220"/>
              </a:xfrm>
            </p:grpSpPr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B9690FF4-A815-A667-BFED-46C1E7845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04252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FEC3DDD6-F5CE-9278-7477-FFB56A848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98000" y="5058650"/>
                  <a:ext cx="432706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E601DB1-79A4-36A9-12D1-205879CA8DE9}"/>
                </a:ext>
              </a:extLst>
            </p:cNvPr>
            <p:cNvSpPr txBox="1"/>
            <p:nvPr/>
          </p:nvSpPr>
          <p:spPr>
            <a:xfrm>
              <a:off x="6602500" y="3252310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03800719-DA08-8313-8E9E-258767C7C535}"/>
              </a:ext>
            </a:extLst>
          </p:cNvPr>
          <p:cNvGrpSpPr/>
          <p:nvPr/>
        </p:nvGrpSpPr>
        <p:grpSpPr>
          <a:xfrm>
            <a:off x="515304" y="3885758"/>
            <a:ext cx="10445333" cy="523221"/>
            <a:chOff x="515304" y="4016442"/>
            <a:chExt cx="10445333" cy="523221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0EFAE54-4E9F-C147-0239-8D4A97A011F5}"/>
                </a:ext>
              </a:extLst>
            </p:cNvPr>
            <p:cNvSpPr txBox="1"/>
            <p:nvPr/>
          </p:nvSpPr>
          <p:spPr>
            <a:xfrm>
              <a:off x="515304" y="4016443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SCK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8BC2E82-1289-1FA5-BCEF-80C46678FCB1}"/>
                </a:ext>
              </a:extLst>
            </p:cNvPr>
            <p:cNvGrpSpPr/>
            <p:nvPr/>
          </p:nvGrpSpPr>
          <p:grpSpPr>
            <a:xfrm>
              <a:off x="1718270" y="4016443"/>
              <a:ext cx="2489605" cy="523220"/>
              <a:chOff x="1374684" y="3818587"/>
              <a:chExt cx="2489605" cy="523220"/>
            </a:xfrm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E10DBFAD-0B46-23DE-07F8-5A493C6E8D0E}"/>
                  </a:ext>
                </a:extLst>
              </p:cNvPr>
              <p:cNvGrpSpPr/>
              <p:nvPr/>
            </p:nvGrpSpPr>
            <p:grpSpPr>
              <a:xfrm>
                <a:off x="2939171" y="3818587"/>
                <a:ext cx="925118" cy="523220"/>
                <a:chOff x="2506254" y="4535430"/>
                <a:chExt cx="925118" cy="523220"/>
              </a:xfrm>
            </p:grpSpPr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3C62448C-6419-F77B-9B30-832FBDE57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54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0A2CBCA7-C20E-20BF-C1B7-42DD04D8D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9378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ADBD433A-C42F-A9EB-116D-3E316E80EAED}"/>
                  </a:ext>
                </a:extLst>
              </p:cNvPr>
              <p:cNvGrpSpPr/>
              <p:nvPr/>
            </p:nvGrpSpPr>
            <p:grpSpPr>
              <a:xfrm flipH="1">
                <a:off x="1374684" y="3818587"/>
                <a:ext cx="1564487" cy="523220"/>
                <a:chOff x="3242552" y="4535430"/>
                <a:chExt cx="1564487" cy="523220"/>
              </a:xfrm>
            </p:grpSpPr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94619C86-A0CC-1C42-580D-C770B65DF9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5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5503E17-2AE1-13C0-37FC-2CF893E16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4546" y="5058650"/>
                  <a:ext cx="128249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1F2472E2-E24A-E36A-4D47-FBD7F5B42FC3}"/>
                </a:ext>
              </a:extLst>
            </p:cNvPr>
            <p:cNvGrpSpPr/>
            <p:nvPr/>
          </p:nvGrpSpPr>
          <p:grpSpPr>
            <a:xfrm>
              <a:off x="4207875" y="4016443"/>
              <a:ext cx="2515434" cy="523220"/>
              <a:chOff x="2006914" y="3818587"/>
              <a:chExt cx="2515434" cy="523220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BE747C8C-1848-5F6D-E090-5037DF336B95}"/>
                  </a:ext>
                </a:extLst>
              </p:cNvPr>
              <p:cNvGrpSpPr/>
              <p:nvPr/>
            </p:nvGrpSpPr>
            <p:grpSpPr>
              <a:xfrm>
                <a:off x="2939130" y="3818587"/>
                <a:ext cx="1583218" cy="523220"/>
                <a:chOff x="2506213" y="4535430"/>
                <a:chExt cx="1583218" cy="523220"/>
              </a:xfrm>
            </p:grpSpPr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026C57EF-BF3A-F8BF-EE7C-E1C5D2D06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13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29E595E0-00ED-2BBD-7C83-63A3D72B0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9437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36528720-471B-AD20-0012-182A89109D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1431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39A78148-3B8C-D825-BED8-72C3A4AA2D6B}"/>
                  </a:ext>
                </a:extLst>
              </p:cNvPr>
              <p:cNvGrpSpPr/>
              <p:nvPr/>
            </p:nvGrpSpPr>
            <p:grpSpPr>
              <a:xfrm flipH="1">
                <a:off x="2006914" y="3818587"/>
                <a:ext cx="932216" cy="523220"/>
                <a:chOff x="3242593" y="4535430"/>
                <a:chExt cx="932216" cy="523220"/>
              </a:xfrm>
            </p:grpSpPr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B6452B4C-74CD-DA12-3C05-DE509D32B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9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CE077009-5D4C-2004-8382-EC7EE98485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6809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85CDD12D-8B69-3FAA-53A0-6998363E733B}"/>
                </a:ext>
              </a:extLst>
            </p:cNvPr>
            <p:cNvGrpSpPr/>
            <p:nvPr/>
          </p:nvGrpSpPr>
          <p:grpSpPr>
            <a:xfrm>
              <a:off x="7711918" y="4016442"/>
              <a:ext cx="3248719" cy="523221"/>
              <a:chOff x="1231544" y="3818586"/>
              <a:chExt cx="3248719" cy="523221"/>
            </a:xfrm>
          </p:grpSpPr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90880208-E522-0C4B-EAFA-964AAB199EF7}"/>
                  </a:ext>
                </a:extLst>
              </p:cNvPr>
              <p:cNvGrpSpPr/>
              <p:nvPr/>
            </p:nvGrpSpPr>
            <p:grpSpPr>
              <a:xfrm>
                <a:off x="2241729" y="3818586"/>
                <a:ext cx="2238534" cy="523221"/>
                <a:chOff x="1808812" y="4535429"/>
                <a:chExt cx="2238534" cy="523221"/>
              </a:xfrm>
            </p:grpSpPr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28AF146F-14C8-56B1-F193-0270CCC35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8812" y="4535429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>
                  <a:extLst>
                    <a:ext uri="{FF2B5EF4-FFF2-40B4-BE49-F238E27FC236}">
                      <a16:creationId xmlns:a16="http://schemas.microsoft.com/office/drawing/2014/main" id="{0F5AFFF1-4452-48A0-A1AD-D81A00378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5681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>
                  <a:extLst>
                    <a:ext uri="{FF2B5EF4-FFF2-40B4-BE49-F238E27FC236}">
                      <a16:creationId xmlns:a16="http://schemas.microsoft.com/office/drawing/2014/main" id="{AFF2048E-E159-4879-E061-35AF55A05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38806" y="5058650"/>
                  <a:ext cx="13085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83705FF3-AD25-ACA7-B212-DB01D2354BEF}"/>
                  </a:ext>
                </a:extLst>
              </p:cNvPr>
              <p:cNvGrpSpPr/>
              <p:nvPr/>
            </p:nvGrpSpPr>
            <p:grpSpPr>
              <a:xfrm flipH="1">
                <a:off x="1231544" y="3818587"/>
                <a:ext cx="1010185" cy="523220"/>
                <a:chOff x="3939994" y="4535430"/>
                <a:chExt cx="1010185" cy="523220"/>
              </a:xfrm>
            </p:grpSpPr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4445DFF9-16E9-CE58-46DB-A6ED57876A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39994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05AC0998-1928-B11D-92B8-9F85E6AD39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988" y="5058650"/>
                  <a:ext cx="72819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D7E13184-5B27-8234-1DD2-42C4905D9B1F}"/>
                </a:ext>
              </a:extLst>
            </p:cNvPr>
            <p:cNvSpPr txBox="1"/>
            <p:nvPr/>
          </p:nvSpPr>
          <p:spPr>
            <a:xfrm>
              <a:off x="6602500" y="4016443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5F182B79-A834-C6E4-E345-CFC51EC5034B}"/>
              </a:ext>
            </a:extLst>
          </p:cNvPr>
          <p:cNvGrpSpPr/>
          <p:nvPr/>
        </p:nvGrpSpPr>
        <p:grpSpPr>
          <a:xfrm>
            <a:off x="515304" y="4695163"/>
            <a:ext cx="10445333" cy="553998"/>
            <a:chOff x="515304" y="4695163"/>
            <a:chExt cx="10445333" cy="553998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951F6C05-D492-E781-8EBA-030F65C26C83}"/>
                </a:ext>
              </a:extLst>
            </p:cNvPr>
            <p:cNvGrpSpPr/>
            <p:nvPr/>
          </p:nvGrpSpPr>
          <p:grpSpPr>
            <a:xfrm>
              <a:off x="515304" y="4695163"/>
              <a:ext cx="10445333" cy="553998"/>
              <a:chOff x="515304" y="5032105"/>
              <a:chExt cx="10445333" cy="553998"/>
            </a:xfrm>
          </p:grpSpPr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183EFB47-A7E3-76D7-D7E9-94CCFA7FCEFE}"/>
                  </a:ext>
                </a:extLst>
              </p:cNvPr>
              <p:cNvSpPr txBox="1"/>
              <p:nvPr/>
            </p:nvSpPr>
            <p:spPr>
              <a:xfrm>
                <a:off x="515304" y="5062883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MOSI</a:t>
                </a:r>
              </a:p>
            </p:txBody>
          </p: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4A198E1C-71CA-BC6A-9244-0F7F5DE09F52}"/>
                  </a:ext>
                </a:extLst>
              </p:cNvPr>
              <p:cNvGrpSpPr/>
              <p:nvPr/>
            </p:nvGrpSpPr>
            <p:grpSpPr>
              <a:xfrm>
                <a:off x="1718270" y="5062882"/>
                <a:ext cx="5014085" cy="523221"/>
                <a:chOff x="1374684" y="4902756"/>
                <a:chExt cx="5014085" cy="523221"/>
              </a:xfrm>
            </p:grpSpPr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679BA9E7-DC42-8927-58DD-E9805AF7DF77}"/>
                    </a:ext>
                  </a:extLst>
                </p:cNvPr>
                <p:cNvGrpSpPr/>
                <p:nvPr/>
              </p:nvGrpSpPr>
              <p:grpSpPr>
                <a:xfrm>
                  <a:off x="1374684" y="4902756"/>
                  <a:ext cx="5014085" cy="523221"/>
                  <a:chOff x="2220800" y="4535429"/>
                  <a:chExt cx="5014085" cy="523221"/>
                </a:xfrm>
              </p:grpSpPr>
              <p:cxnSp>
                <p:nvCxnSpPr>
                  <p:cNvPr id="80" name="直接连接符 79">
                    <a:extLst>
                      <a:ext uri="{FF2B5EF4-FFF2-40B4-BE49-F238E27FC236}">
                        <a16:creationId xmlns:a16="http://schemas.microsoft.com/office/drawing/2014/main" id="{6CF9420E-27A4-AAFE-B8CD-7057D0A07B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20800" y="4535430"/>
                    <a:ext cx="39280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接连接符 80">
                    <a:extLst>
                      <a:ext uri="{FF2B5EF4-FFF2-40B4-BE49-F238E27FC236}">
                        <a16:creationId xmlns:a16="http://schemas.microsoft.com/office/drawing/2014/main" id="{2D16CBF2-3E58-F890-A037-A2F68D1F00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16776" y="4535429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接连接符 81">
                    <a:extLst>
                      <a:ext uri="{FF2B5EF4-FFF2-40B4-BE49-F238E27FC236}">
                        <a16:creationId xmlns:a16="http://schemas.microsoft.com/office/drawing/2014/main" id="{2AFCFA76-1A78-5596-8DEC-03EC33E4D4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05431" y="5058650"/>
                    <a:ext cx="152785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直接连接符 146">
                    <a:extLst>
                      <a:ext uri="{FF2B5EF4-FFF2-40B4-BE49-F238E27FC236}">
                        <a16:creationId xmlns:a16="http://schemas.microsoft.com/office/drawing/2014/main" id="{DA3D5BD0-360D-7A78-E74A-13C4BDC338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直接连接符 183">
                    <a:extLst>
                      <a:ext uri="{FF2B5EF4-FFF2-40B4-BE49-F238E27FC236}">
                        <a16:creationId xmlns:a16="http://schemas.microsoft.com/office/drawing/2014/main" id="{D330AA88-CA24-B39C-B8ED-7172DF4A6E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组合 75">
                  <a:extLst>
                    <a:ext uri="{FF2B5EF4-FFF2-40B4-BE49-F238E27FC236}">
                      <a16:creationId xmlns:a16="http://schemas.microsoft.com/office/drawing/2014/main" id="{90AF580A-6122-C1A8-5D14-DA6CFB5282D5}"/>
                    </a:ext>
                  </a:extLst>
                </p:cNvPr>
                <p:cNvGrpSpPr/>
                <p:nvPr/>
              </p:nvGrpSpPr>
              <p:grpSpPr>
                <a:xfrm flipV="1">
                  <a:off x="1374684" y="4902756"/>
                  <a:ext cx="5014085" cy="523221"/>
                  <a:chOff x="2220800" y="4535430"/>
                  <a:chExt cx="5014085" cy="523221"/>
                </a:xfrm>
              </p:grpSpPr>
              <p:cxnSp>
                <p:nvCxnSpPr>
                  <p:cNvPr id="77" name="直接连接符 76">
                    <a:extLst>
                      <a:ext uri="{FF2B5EF4-FFF2-40B4-BE49-F238E27FC236}">
                        <a16:creationId xmlns:a16="http://schemas.microsoft.com/office/drawing/2014/main" id="{ECDC6BEB-B960-494B-1B0B-3DBD9C0F5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20800" y="4535430"/>
                    <a:ext cx="39280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直接连接符 77">
                    <a:extLst>
                      <a:ext uri="{FF2B5EF4-FFF2-40B4-BE49-F238E27FC236}">
                        <a16:creationId xmlns:a16="http://schemas.microsoft.com/office/drawing/2014/main" id="{B8B01748-FDEB-5BFA-DAAC-3B99394D1E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16776" y="4535431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接连接符 78">
                    <a:extLst>
                      <a:ext uri="{FF2B5EF4-FFF2-40B4-BE49-F238E27FC236}">
                        <a16:creationId xmlns:a16="http://schemas.microsoft.com/office/drawing/2014/main" id="{A639CE57-2E60-806A-B826-FFE6ADC3A7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05431" y="5058650"/>
                    <a:ext cx="152092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直接连接符 147">
                    <a:extLst>
                      <a:ext uri="{FF2B5EF4-FFF2-40B4-BE49-F238E27FC236}">
                        <a16:creationId xmlns:a16="http://schemas.microsoft.com/office/drawing/2014/main" id="{ECD1FC6E-99CA-FB02-806A-0282E4C672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直接连接符 184">
                    <a:extLst>
                      <a:ext uri="{FF2B5EF4-FFF2-40B4-BE49-F238E27FC236}">
                        <a16:creationId xmlns:a16="http://schemas.microsoft.com/office/drawing/2014/main" id="{4F9DD8AE-F3C7-57BE-329D-ECD5CAF0BB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D73D474B-E518-47B0-718E-A0249A40F3D9}"/>
                  </a:ext>
                </a:extLst>
              </p:cNvPr>
              <p:cNvGrpSpPr/>
              <p:nvPr/>
            </p:nvGrpSpPr>
            <p:grpSpPr>
              <a:xfrm>
                <a:off x="3923821" y="5062883"/>
                <a:ext cx="2151488" cy="523220"/>
                <a:chOff x="1709446" y="4902757"/>
                <a:chExt cx="2151488" cy="523220"/>
              </a:xfrm>
            </p:grpSpPr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8F0DC572-E9F8-20D3-327B-C1A26EB3C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18AEEB44-99B1-6A3B-BA2C-82BB4ADE31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2F7DDFCA-70A0-8D86-93A9-3870901B7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2E7F60C8-EF1C-0136-2F1B-6051A72DF9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F1A52329-B692-E11E-BDC3-54320A449E4C}"/>
                  </a:ext>
                </a:extLst>
              </p:cNvPr>
              <p:cNvGrpSpPr/>
              <p:nvPr/>
            </p:nvGrpSpPr>
            <p:grpSpPr>
              <a:xfrm>
                <a:off x="7709077" y="5062883"/>
                <a:ext cx="3251560" cy="523220"/>
                <a:chOff x="1228703" y="4902757"/>
                <a:chExt cx="3251560" cy="523220"/>
              </a:xfrm>
            </p:grpSpPr>
            <p:grpSp>
              <p:nvGrpSpPr>
                <p:cNvPr id="109" name="组合 108">
                  <a:extLst>
                    <a:ext uri="{FF2B5EF4-FFF2-40B4-BE49-F238E27FC236}">
                      <a16:creationId xmlns:a16="http://schemas.microsoft.com/office/drawing/2014/main" id="{7B292893-44E5-7978-5859-846FF1C8A3E6}"/>
                    </a:ext>
                  </a:extLst>
                </p:cNvPr>
                <p:cNvGrpSpPr/>
                <p:nvPr/>
              </p:nvGrpSpPr>
              <p:grpSpPr>
                <a:xfrm>
                  <a:off x="1228703" y="4902757"/>
                  <a:ext cx="3251560" cy="523220"/>
                  <a:chOff x="2074819" y="4535430"/>
                  <a:chExt cx="3251560" cy="523220"/>
                </a:xfrm>
              </p:grpSpPr>
              <p:cxnSp>
                <p:nvCxnSpPr>
                  <p:cNvPr id="116" name="直接连接符 115">
                    <a:extLst>
                      <a:ext uri="{FF2B5EF4-FFF2-40B4-BE49-F238E27FC236}">
                        <a16:creationId xmlns:a16="http://schemas.microsoft.com/office/drawing/2014/main" id="{C7AA6EEC-3765-3FDE-23C5-C493E24AE8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直接连接符 192">
                    <a:extLst>
                      <a:ext uri="{FF2B5EF4-FFF2-40B4-BE49-F238E27FC236}">
                        <a16:creationId xmlns:a16="http://schemas.microsoft.com/office/drawing/2014/main" id="{6A20CFEC-77DC-1AD8-6D8D-7D651423DF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直接连接符 196">
                    <a:extLst>
                      <a:ext uri="{FF2B5EF4-FFF2-40B4-BE49-F238E27FC236}">
                        <a16:creationId xmlns:a16="http://schemas.microsoft.com/office/drawing/2014/main" id="{6DC96516-46C0-EEF4-A26D-A7FEC9F51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14998" y="5058650"/>
                    <a:ext cx="1311381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0" name="组合 109">
                  <a:extLst>
                    <a:ext uri="{FF2B5EF4-FFF2-40B4-BE49-F238E27FC236}">
                      <a16:creationId xmlns:a16="http://schemas.microsoft.com/office/drawing/2014/main" id="{6ADC3697-7BE5-3099-51DE-B9C013B641D9}"/>
                    </a:ext>
                  </a:extLst>
                </p:cNvPr>
                <p:cNvGrpSpPr/>
                <p:nvPr/>
              </p:nvGrpSpPr>
              <p:grpSpPr>
                <a:xfrm flipV="1">
                  <a:off x="1228703" y="4902757"/>
                  <a:ext cx="3251560" cy="523220"/>
                  <a:chOff x="2074819" y="4535430"/>
                  <a:chExt cx="3251560" cy="523220"/>
                </a:xfrm>
              </p:grpSpPr>
              <p:cxnSp>
                <p:nvCxnSpPr>
                  <p:cNvPr id="113" name="直接连接符 112">
                    <a:extLst>
                      <a:ext uri="{FF2B5EF4-FFF2-40B4-BE49-F238E27FC236}">
                        <a16:creationId xmlns:a16="http://schemas.microsoft.com/office/drawing/2014/main" id="{0650795E-1745-31B8-1180-51983DDC74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直接连接符 193">
                    <a:extLst>
                      <a:ext uri="{FF2B5EF4-FFF2-40B4-BE49-F238E27FC236}">
                        <a16:creationId xmlns:a16="http://schemas.microsoft.com/office/drawing/2014/main" id="{D071D1E1-B6BF-B629-593C-1DB708EC00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直接连接符 197">
                    <a:extLst>
                      <a:ext uri="{FF2B5EF4-FFF2-40B4-BE49-F238E27FC236}">
                        <a16:creationId xmlns:a16="http://schemas.microsoft.com/office/drawing/2014/main" id="{5DD745FD-D9BA-90E8-9EBB-3B52FE30C9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14998" y="5058650"/>
                    <a:ext cx="1311381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3174CAB1-149F-44F2-0C93-1252696FB04B}"/>
                  </a:ext>
                </a:extLst>
              </p:cNvPr>
              <p:cNvSpPr txBox="1"/>
              <p:nvPr/>
            </p:nvSpPr>
            <p:spPr>
              <a:xfrm>
                <a:off x="6635939" y="5032105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</a:p>
            </p:txBody>
          </p:sp>
        </p:grpSp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8E3346D5-26A4-A3E7-4C17-9ACD3F9584E7}"/>
                </a:ext>
              </a:extLst>
            </p:cNvPr>
            <p:cNvSpPr txBox="1"/>
            <p:nvPr/>
          </p:nvSpPr>
          <p:spPr>
            <a:xfrm>
              <a:off x="2756751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B7</a:t>
              </a:r>
            </a:p>
          </p:txBody>
        </p:sp>
        <p:sp>
          <p:nvSpPr>
            <p:cNvPr id="243" name="文本框 242">
              <a:extLst>
                <a:ext uri="{FF2B5EF4-FFF2-40B4-BE49-F238E27FC236}">
                  <a16:creationId xmlns:a16="http://schemas.microsoft.com/office/drawing/2014/main" id="{0927C9E8-E844-FF06-9452-43D11035888E}"/>
                </a:ext>
              </a:extLst>
            </p:cNvPr>
            <p:cNvSpPr txBox="1"/>
            <p:nvPr/>
          </p:nvSpPr>
          <p:spPr>
            <a:xfrm>
              <a:off x="4571950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B6</a:t>
              </a:r>
            </a:p>
          </p:txBody>
        </p:sp>
        <p:sp>
          <p:nvSpPr>
            <p:cNvPr id="244" name="文本框 243">
              <a:extLst>
                <a:ext uri="{FF2B5EF4-FFF2-40B4-BE49-F238E27FC236}">
                  <a16:creationId xmlns:a16="http://schemas.microsoft.com/office/drawing/2014/main" id="{3D1243A6-2512-C255-CD59-DA925A5D9F4D}"/>
                </a:ext>
              </a:extLst>
            </p:cNvPr>
            <p:cNvSpPr txBox="1"/>
            <p:nvPr/>
          </p:nvSpPr>
          <p:spPr>
            <a:xfrm>
              <a:off x="8123437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B0</a:t>
              </a:r>
            </a:p>
          </p:txBody>
        </p: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85100DDF-1556-6C3F-66DC-67CB2CE18765}"/>
              </a:ext>
            </a:extLst>
          </p:cNvPr>
          <p:cNvGrpSpPr/>
          <p:nvPr/>
        </p:nvGrpSpPr>
        <p:grpSpPr>
          <a:xfrm>
            <a:off x="515304" y="5564568"/>
            <a:ext cx="10447240" cy="550596"/>
            <a:chOff x="515304" y="5564568"/>
            <a:chExt cx="10447240" cy="550596"/>
          </a:xfrm>
        </p:grpSpPr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3A2938FC-734F-9016-0844-C111FB7A54AB}"/>
                </a:ext>
              </a:extLst>
            </p:cNvPr>
            <p:cNvGrpSpPr/>
            <p:nvPr/>
          </p:nvGrpSpPr>
          <p:grpSpPr>
            <a:xfrm>
              <a:off x="515304" y="5564568"/>
              <a:ext cx="10447240" cy="550596"/>
              <a:chOff x="515304" y="5035507"/>
              <a:chExt cx="10447240" cy="550596"/>
            </a:xfrm>
          </p:grpSpPr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212FBE70-7FEC-DFCE-3E26-3F96E374F759}"/>
                  </a:ext>
                </a:extLst>
              </p:cNvPr>
              <p:cNvSpPr txBox="1"/>
              <p:nvPr/>
            </p:nvSpPr>
            <p:spPr>
              <a:xfrm>
                <a:off x="515304" y="5062883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MISO</a:t>
                </a:r>
              </a:p>
            </p:txBody>
          </p:sp>
          <p:grpSp>
            <p:nvGrpSpPr>
              <p:cNvPr id="214" name="组合 213">
                <a:extLst>
                  <a:ext uri="{FF2B5EF4-FFF2-40B4-BE49-F238E27FC236}">
                    <a16:creationId xmlns:a16="http://schemas.microsoft.com/office/drawing/2014/main" id="{68E7A6B7-1657-D468-D00C-E44F37B4F8EB}"/>
                  </a:ext>
                </a:extLst>
              </p:cNvPr>
              <p:cNvGrpSpPr/>
              <p:nvPr/>
            </p:nvGrpSpPr>
            <p:grpSpPr>
              <a:xfrm>
                <a:off x="1718270" y="5062882"/>
                <a:ext cx="9244274" cy="523221"/>
                <a:chOff x="1374684" y="4902756"/>
                <a:chExt cx="9244274" cy="523221"/>
              </a:xfrm>
            </p:grpSpPr>
            <p:grpSp>
              <p:nvGrpSpPr>
                <p:cNvPr id="230" name="组合 229">
                  <a:extLst>
                    <a:ext uri="{FF2B5EF4-FFF2-40B4-BE49-F238E27FC236}">
                      <a16:creationId xmlns:a16="http://schemas.microsoft.com/office/drawing/2014/main" id="{3D0793BB-A6B2-222D-65B2-B9BF27EFDFE7}"/>
                    </a:ext>
                  </a:extLst>
                </p:cNvPr>
                <p:cNvGrpSpPr/>
                <p:nvPr/>
              </p:nvGrpSpPr>
              <p:grpSpPr>
                <a:xfrm>
                  <a:off x="1374684" y="5157198"/>
                  <a:ext cx="9244274" cy="268779"/>
                  <a:chOff x="2220800" y="4789871"/>
                  <a:chExt cx="9244274" cy="268779"/>
                </a:xfrm>
              </p:grpSpPr>
              <p:cxnSp>
                <p:nvCxnSpPr>
                  <p:cNvPr id="238" name="直接连接符 237">
                    <a:extLst>
                      <a:ext uri="{FF2B5EF4-FFF2-40B4-BE49-F238E27FC236}">
                        <a16:creationId xmlns:a16="http://schemas.microsoft.com/office/drawing/2014/main" id="{68FAE36F-52B7-FC07-929C-3B3999E10C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53910" y="4789871"/>
                    <a:ext cx="144860" cy="26877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直接连接符 238">
                    <a:extLst>
                      <a:ext uri="{FF2B5EF4-FFF2-40B4-BE49-F238E27FC236}">
                        <a16:creationId xmlns:a16="http://schemas.microsoft.com/office/drawing/2014/main" id="{126EB957-42D4-F08A-82CC-4DEE78D1C1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05431" y="5058650"/>
                    <a:ext cx="152785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直接连接符 239">
                    <a:extLst>
                      <a:ext uri="{FF2B5EF4-FFF2-40B4-BE49-F238E27FC236}">
                        <a16:creationId xmlns:a16="http://schemas.microsoft.com/office/drawing/2014/main" id="{D152A72A-E4DF-7E41-4FE3-B22217A7CA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直接连接符 240">
                    <a:extLst>
                      <a:ext uri="{FF2B5EF4-FFF2-40B4-BE49-F238E27FC236}">
                        <a16:creationId xmlns:a16="http://schemas.microsoft.com/office/drawing/2014/main" id="{2368EFA3-418B-B026-CE1E-455336D8F9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直接连接符 257">
                    <a:extLst>
                      <a:ext uri="{FF2B5EF4-FFF2-40B4-BE49-F238E27FC236}">
                        <a16:creationId xmlns:a16="http://schemas.microsoft.com/office/drawing/2014/main" id="{F1D81E12-8C1C-B997-5F27-BA297CB665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20800" y="4789871"/>
                    <a:ext cx="53194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直接连接符 261">
                    <a:extLst>
                      <a:ext uri="{FF2B5EF4-FFF2-40B4-BE49-F238E27FC236}">
                        <a16:creationId xmlns:a16="http://schemas.microsoft.com/office/drawing/2014/main" id="{84C37E83-6189-1D17-1F51-273B3F0486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88265" y="4789871"/>
                    <a:ext cx="144860" cy="26877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直接连接符 262">
                    <a:extLst>
                      <a:ext uri="{FF2B5EF4-FFF2-40B4-BE49-F238E27FC236}">
                        <a16:creationId xmlns:a16="http://schemas.microsoft.com/office/drawing/2014/main" id="{4F680027-5A5A-74FD-AFF0-B93E9A9352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933125" y="4789871"/>
                    <a:ext cx="53194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1" name="组合 230">
                  <a:extLst>
                    <a:ext uri="{FF2B5EF4-FFF2-40B4-BE49-F238E27FC236}">
                      <a16:creationId xmlns:a16="http://schemas.microsoft.com/office/drawing/2014/main" id="{46C71BC3-88A1-783B-5037-A4B5EC75A793}"/>
                    </a:ext>
                  </a:extLst>
                </p:cNvPr>
                <p:cNvGrpSpPr/>
                <p:nvPr/>
              </p:nvGrpSpPr>
              <p:grpSpPr>
                <a:xfrm flipV="1">
                  <a:off x="1915520" y="4902756"/>
                  <a:ext cx="8171489" cy="254442"/>
                  <a:chOff x="2761636" y="4804209"/>
                  <a:chExt cx="8171489" cy="254442"/>
                </a:xfrm>
              </p:grpSpPr>
              <p:cxnSp>
                <p:nvCxnSpPr>
                  <p:cNvPr id="233" name="直接连接符 232">
                    <a:extLst>
                      <a:ext uri="{FF2B5EF4-FFF2-40B4-BE49-F238E27FC236}">
                        <a16:creationId xmlns:a16="http://schemas.microsoft.com/office/drawing/2014/main" id="{C180D2C3-017C-6F85-F441-0F103ECC38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636" y="4804209"/>
                    <a:ext cx="137134" cy="25444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直接连接符 233">
                    <a:extLst>
                      <a:ext uri="{FF2B5EF4-FFF2-40B4-BE49-F238E27FC236}">
                        <a16:creationId xmlns:a16="http://schemas.microsoft.com/office/drawing/2014/main" id="{D25E43F2-FE10-126F-5364-73A09743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05431" y="5058650"/>
                    <a:ext cx="152092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直接连接符 234">
                    <a:extLst>
                      <a:ext uri="{FF2B5EF4-FFF2-40B4-BE49-F238E27FC236}">
                        <a16:creationId xmlns:a16="http://schemas.microsoft.com/office/drawing/2014/main" id="{8A85857D-EF0A-73E6-8C14-2F7626406A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直接连接符 235">
                    <a:extLst>
                      <a:ext uri="{FF2B5EF4-FFF2-40B4-BE49-F238E27FC236}">
                        <a16:creationId xmlns:a16="http://schemas.microsoft.com/office/drawing/2014/main" id="{D61AF0D7-50DB-D1CF-2EDE-E573704BEB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直接连接符 263">
                    <a:extLst>
                      <a:ext uri="{FF2B5EF4-FFF2-40B4-BE49-F238E27FC236}">
                        <a16:creationId xmlns:a16="http://schemas.microsoft.com/office/drawing/2014/main" id="{C41059D8-D2CD-09EF-F9C5-34E5F32C98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95991" y="4804209"/>
                    <a:ext cx="137134" cy="25444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5" name="组合 214">
                <a:extLst>
                  <a:ext uri="{FF2B5EF4-FFF2-40B4-BE49-F238E27FC236}">
                    <a16:creationId xmlns:a16="http://schemas.microsoft.com/office/drawing/2014/main" id="{74B87A3F-FBD9-3D8F-A41E-3D3A9A8B6FDF}"/>
                  </a:ext>
                </a:extLst>
              </p:cNvPr>
              <p:cNvGrpSpPr/>
              <p:nvPr/>
            </p:nvGrpSpPr>
            <p:grpSpPr>
              <a:xfrm>
                <a:off x="3923821" y="5062883"/>
                <a:ext cx="2151488" cy="523220"/>
                <a:chOff x="1709446" y="4902757"/>
                <a:chExt cx="2151488" cy="523220"/>
              </a:xfrm>
            </p:grpSpPr>
            <p:cxnSp>
              <p:nvCxnSpPr>
                <p:cNvPr id="226" name="直接连接符 225">
                  <a:extLst>
                    <a:ext uri="{FF2B5EF4-FFF2-40B4-BE49-F238E27FC236}">
                      <a16:creationId xmlns:a16="http://schemas.microsoft.com/office/drawing/2014/main" id="{E3BF8F82-2272-E31B-CB2D-F522B214C0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直接连接符 226">
                  <a:extLst>
                    <a:ext uri="{FF2B5EF4-FFF2-40B4-BE49-F238E27FC236}">
                      <a16:creationId xmlns:a16="http://schemas.microsoft.com/office/drawing/2014/main" id="{F4A0408B-D276-D323-A3A8-53B594859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直接连接符 227">
                  <a:extLst>
                    <a:ext uri="{FF2B5EF4-FFF2-40B4-BE49-F238E27FC236}">
                      <a16:creationId xmlns:a16="http://schemas.microsoft.com/office/drawing/2014/main" id="{C94F05E2-96C3-3363-5CBF-ADF7F205F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直接连接符 228">
                  <a:extLst>
                    <a:ext uri="{FF2B5EF4-FFF2-40B4-BE49-F238E27FC236}">
                      <a16:creationId xmlns:a16="http://schemas.microsoft.com/office/drawing/2014/main" id="{C8786CEE-1AC2-18C0-885E-5B718C0B7F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组合 215">
                <a:extLst>
                  <a:ext uri="{FF2B5EF4-FFF2-40B4-BE49-F238E27FC236}">
                    <a16:creationId xmlns:a16="http://schemas.microsoft.com/office/drawing/2014/main" id="{1C54E3CA-4C94-2F45-7ECC-9AF0C7BB6E06}"/>
                  </a:ext>
                </a:extLst>
              </p:cNvPr>
              <p:cNvGrpSpPr/>
              <p:nvPr/>
            </p:nvGrpSpPr>
            <p:grpSpPr>
              <a:xfrm>
                <a:off x="7709077" y="5062883"/>
                <a:ext cx="2584384" cy="523220"/>
                <a:chOff x="1228703" y="4902757"/>
                <a:chExt cx="2584384" cy="523220"/>
              </a:xfrm>
            </p:grpSpPr>
            <p:grpSp>
              <p:nvGrpSpPr>
                <p:cNvPr id="218" name="组合 217">
                  <a:extLst>
                    <a:ext uri="{FF2B5EF4-FFF2-40B4-BE49-F238E27FC236}">
                      <a16:creationId xmlns:a16="http://schemas.microsoft.com/office/drawing/2014/main" id="{E2C0D2A9-6514-F0AA-0B60-608DD6B62CA5}"/>
                    </a:ext>
                  </a:extLst>
                </p:cNvPr>
                <p:cNvGrpSpPr/>
                <p:nvPr/>
              </p:nvGrpSpPr>
              <p:grpSpPr>
                <a:xfrm>
                  <a:off x="1228703" y="4902757"/>
                  <a:ext cx="2576658" cy="523220"/>
                  <a:chOff x="2074819" y="4535430"/>
                  <a:chExt cx="2576658" cy="523220"/>
                </a:xfrm>
              </p:grpSpPr>
              <p:cxnSp>
                <p:nvCxnSpPr>
                  <p:cNvPr id="223" name="直接连接符 222">
                    <a:extLst>
                      <a:ext uri="{FF2B5EF4-FFF2-40B4-BE49-F238E27FC236}">
                        <a16:creationId xmlns:a16="http://schemas.microsoft.com/office/drawing/2014/main" id="{6E836575-EA27-8A36-08CA-BAAC40C8EE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直接连接符 223">
                    <a:extLst>
                      <a:ext uri="{FF2B5EF4-FFF2-40B4-BE49-F238E27FC236}">
                        <a16:creationId xmlns:a16="http://schemas.microsoft.com/office/drawing/2014/main" id="{4F03E713-E146-5A8D-989C-F680F69C1B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直接连接符 224">
                    <a:extLst>
                      <a:ext uri="{FF2B5EF4-FFF2-40B4-BE49-F238E27FC236}">
                        <a16:creationId xmlns:a16="http://schemas.microsoft.com/office/drawing/2014/main" id="{A7B4F090-EA52-73A9-3ABA-D50D23347D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14998" y="5058650"/>
                    <a:ext cx="63647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9" name="组合 218">
                  <a:extLst>
                    <a:ext uri="{FF2B5EF4-FFF2-40B4-BE49-F238E27FC236}">
                      <a16:creationId xmlns:a16="http://schemas.microsoft.com/office/drawing/2014/main" id="{114979A8-78DB-9822-E02B-677D765F7802}"/>
                    </a:ext>
                  </a:extLst>
                </p:cNvPr>
                <p:cNvGrpSpPr/>
                <p:nvPr/>
              </p:nvGrpSpPr>
              <p:grpSpPr>
                <a:xfrm flipV="1">
                  <a:off x="1228703" y="4902757"/>
                  <a:ext cx="2584384" cy="523220"/>
                  <a:chOff x="2074819" y="4535430"/>
                  <a:chExt cx="2584384" cy="523220"/>
                </a:xfrm>
              </p:grpSpPr>
              <p:cxnSp>
                <p:nvCxnSpPr>
                  <p:cNvPr id="220" name="直接连接符 219">
                    <a:extLst>
                      <a:ext uri="{FF2B5EF4-FFF2-40B4-BE49-F238E27FC236}">
                        <a16:creationId xmlns:a16="http://schemas.microsoft.com/office/drawing/2014/main" id="{0179C53F-F928-6409-A514-8900085075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直接连接符 220">
                    <a:extLst>
                      <a:ext uri="{FF2B5EF4-FFF2-40B4-BE49-F238E27FC236}">
                        <a16:creationId xmlns:a16="http://schemas.microsoft.com/office/drawing/2014/main" id="{DDA0F345-D2E5-FE3E-D018-B55DC8EBB2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直接连接符 221">
                    <a:extLst>
                      <a:ext uri="{FF2B5EF4-FFF2-40B4-BE49-F238E27FC236}">
                        <a16:creationId xmlns:a16="http://schemas.microsoft.com/office/drawing/2014/main" id="{45C97703-4C4F-F04F-B0D9-D29A20187B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14998" y="5058650"/>
                    <a:ext cx="64420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957FCFBF-D64C-5819-6701-A784E71E3D9D}"/>
                  </a:ext>
                </a:extLst>
              </p:cNvPr>
              <p:cNvSpPr txBox="1"/>
              <p:nvPr/>
            </p:nvSpPr>
            <p:spPr>
              <a:xfrm>
                <a:off x="6635939" y="5035507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</a:p>
            </p:txBody>
          </p:sp>
        </p:grpSp>
        <p:sp>
          <p:nvSpPr>
            <p:cNvPr id="245" name="文本框 244">
              <a:extLst>
                <a:ext uri="{FF2B5EF4-FFF2-40B4-BE49-F238E27FC236}">
                  <a16:creationId xmlns:a16="http://schemas.microsoft.com/office/drawing/2014/main" id="{9FEBC483-3C83-F0EA-95C8-66E0593D45C1}"/>
                </a:ext>
              </a:extLst>
            </p:cNvPr>
            <p:cNvSpPr txBox="1"/>
            <p:nvPr/>
          </p:nvSpPr>
          <p:spPr>
            <a:xfrm>
              <a:off x="2756751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B7</a:t>
              </a:r>
            </a:p>
          </p:txBody>
        </p:sp>
        <p:sp>
          <p:nvSpPr>
            <p:cNvPr id="246" name="文本框 245">
              <a:extLst>
                <a:ext uri="{FF2B5EF4-FFF2-40B4-BE49-F238E27FC236}">
                  <a16:creationId xmlns:a16="http://schemas.microsoft.com/office/drawing/2014/main" id="{BB09CF6B-42A8-01D9-B340-6855EFE89FEA}"/>
                </a:ext>
              </a:extLst>
            </p:cNvPr>
            <p:cNvSpPr txBox="1"/>
            <p:nvPr/>
          </p:nvSpPr>
          <p:spPr>
            <a:xfrm>
              <a:off x="4571950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B6</a:t>
              </a:r>
            </a:p>
          </p:txBody>
        </p:sp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29DF6E1B-25C1-8BF5-906F-F5275E4A462B}"/>
                </a:ext>
              </a:extLst>
            </p:cNvPr>
            <p:cNvSpPr txBox="1"/>
            <p:nvPr/>
          </p:nvSpPr>
          <p:spPr>
            <a:xfrm>
              <a:off x="8123437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85020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6F873A-C6FC-D5A1-8A1D-198C5715FBE7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交换一个字节（模式</a:t>
            </a:r>
            <a:r>
              <a:rPr lang="en-US" altLang="zh-CN" sz="2800"/>
              <a:t>1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CPOL=0</a:t>
            </a:r>
            <a:r>
              <a:rPr lang="zh-CN" altLang="en-US" sz="2800"/>
              <a:t>：空闲状态时，</a:t>
            </a:r>
            <a:r>
              <a:rPr lang="en-US" altLang="zh-CN" sz="2800"/>
              <a:t>SCK</a:t>
            </a:r>
            <a:r>
              <a:rPr lang="zh-CN" altLang="en-US" sz="2800"/>
              <a:t>为低电平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CPHA=1</a:t>
            </a:r>
            <a:r>
              <a:rPr lang="zh-CN" altLang="en-US" sz="2800"/>
              <a:t>：</a:t>
            </a:r>
            <a:r>
              <a:rPr lang="en-US" altLang="zh-CN" sz="2800"/>
              <a:t>SCK</a:t>
            </a:r>
            <a:r>
              <a:rPr lang="zh-CN" altLang="en-US" sz="2800"/>
              <a:t>第一个边沿移出数据，第二个边沿移入数据</a:t>
            </a:r>
            <a:endParaRPr lang="en-US" altLang="zh-CN" sz="2800"/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8F2C0D27-F0CC-D2F0-A901-EB0ECF762E3D}"/>
              </a:ext>
            </a:extLst>
          </p:cNvPr>
          <p:cNvGrpSpPr/>
          <p:nvPr/>
        </p:nvGrpSpPr>
        <p:grpSpPr>
          <a:xfrm>
            <a:off x="515304" y="3045576"/>
            <a:ext cx="10445333" cy="523220"/>
            <a:chOff x="515304" y="3252310"/>
            <a:chExt cx="10445333" cy="52322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624C1C8-4AA6-115E-1C10-598037D1E696}"/>
                </a:ext>
              </a:extLst>
            </p:cNvPr>
            <p:cNvSpPr txBox="1"/>
            <p:nvPr/>
          </p:nvSpPr>
          <p:spPr>
            <a:xfrm>
              <a:off x="515304" y="3252310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SS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7CDB07D-5558-F9AF-9480-7B1A9E956F45}"/>
                </a:ext>
              </a:extLst>
            </p:cNvPr>
            <p:cNvGrpSpPr/>
            <p:nvPr/>
          </p:nvGrpSpPr>
          <p:grpSpPr>
            <a:xfrm>
              <a:off x="1718270" y="3252310"/>
              <a:ext cx="9242367" cy="523220"/>
              <a:chOff x="1374684" y="3818587"/>
              <a:chExt cx="9242367" cy="52322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69373BE-6C67-AB18-DB0C-BBFD36FE6B30}"/>
                  </a:ext>
                </a:extLst>
              </p:cNvPr>
              <p:cNvGrpSpPr/>
              <p:nvPr/>
            </p:nvGrpSpPr>
            <p:grpSpPr>
              <a:xfrm>
                <a:off x="1374684" y="3818587"/>
                <a:ext cx="9242367" cy="523220"/>
                <a:chOff x="941767" y="4535430"/>
                <a:chExt cx="9242367" cy="523220"/>
              </a:xfrm>
            </p:grpSpPr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F8124028-F79A-0463-20C5-BD54031580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1767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A6A70D87-DDBD-1061-0A73-EFE7A0D01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774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28EA225F-E29B-4605-0517-BD20F571F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2574" y="5058650"/>
                  <a:ext cx="257676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>
                  <a:extLst>
                    <a:ext uri="{FF2B5EF4-FFF2-40B4-BE49-F238E27FC236}">
                      <a16:creationId xmlns:a16="http://schemas.microsoft.com/office/drawing/2014/main" id="{A380346D-83C7-6043-D79F-78094C40A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91328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B147EEF-009C-F9B6-DEB9-096DCB55EC15}"/>
                  </a:ext>
                </a:extLst>
              </p:cNvPr>
              <p:cNvGrpSpPr/>
              <p:nvPr/>
            </p:nvGrpSpPr>
            <p:grpSpPr>
              <a:xfrm flipH="1">
                <a:off x="2052654" y="3818587"/>
                <a:ext cx="8171591" cy="523220"/>
                <a:chOff x="-4042522" y="4535430"/>
                <a:chExt cx="8171591" cy="523220"/>
              </a:xfrm>
            </p:grpSpPr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B9690FF4-A815-A667-BFED-46C1E7845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04252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FEC3DDD6-F5CE-9278-7477-FFB56A848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98000" y="5058650"/>
                  <a:ext cx="432706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E601DB1-79A4-36A9-12D1-205879CA8DE9}"/>
                </a:ext>
              </a:extLst>
            </p:cNvPr>
            <p:cNvSpPr txBox="1"/>
            <p:nvPr/>
          </p:nvSpPr>
          <p:spPr>
            <a:xfrm>
              <a:off x="6602500" y="3252310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03800719-DA08-8313-8E9E-258767C7C535}"/>
              </a:ext>
            </a:extLst>
          </p:cNvPr>
          <p:cNvGrpSpPr/>
          <p:nvPr/>
        </p:nvGrpSpPr>
        <p:grpSpPr>
          <a:xfrm>
            <a:off x="515304" y="3885758"/>
            <a:ext cx="10445333" cy="523221"/>
            <a:chOff x="515304" y="4016442"/>
            <a:chExt cx="10445333" cy="523221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0EFAE54-4E9F-C147-0239-8D4A97A011F5}"/>
                </a:ext>
              </a:extLst>
            </p:cNvPr>
            <p:cNvSpPr txBox="1"/>
            <p:nvPr/>
          </p:nvSpPr>
          <p:spPr>
            <a:xfrm>
              <a:off x="515304" y="4016443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SCK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8BC2E82-1289-1FA5-BCEF-80C46678FCB1}"/>
                </a:ext>
              </a:extLst>
            </p:cNvPr>
            <p:cNvGrpSpPr/>
            <p:nvPr/>
          </p:nvGrpSpPr>
          <p:grpSpPr>
            <a:xfrm>
              <a:off x="1718270" y="4016443"/>
              <a:ext cx="2489605" cy="523220"/>
              <a:chOff x="1374684" y="3818587"/>
              <a:chExt cx="2489605" cy="523220"/>
            </a:xfrm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E10DBFAD-0B46-23DE-07F8-5A493C6E8D0E}"/>
                  </a:ext>
                </a:extLst>
              </p:cNvPr>
              <p:cNvGrpSpPr/>
              <p:nvPr/>
            </p:nvGrpSpPr>
            <p:grpSpPr>
              <a:xfrm>
                <a:off x="2939171" y="3818587"/>
                <a:ext cx="925118" cy="523220"/>
                <a:chOff x="2506254" y="4535430"/>
                <a:chExt cx="925118" cy="523220"/>
              </a:xfrm>
            </p:grpSpPr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3C62448C-6419-F77B-9B30-832FBDE57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54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0A2CBCA7-C20E-20BF-C1B7-42DD04D8D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9378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ADBD433A-C42F-A9EB-116D-3E316E80EAED}"/>
                  </a:ext>
                </a:extLst>
              </p:cNvPr>
              <p:cNvGrpSpPr/>
              <p:nvPr/>
            </p:nvGrpSpPr>
            <p:grpSpPr>
              <a:xfrm flipH="1">
                <a:off x="1374684" y="3818587"/>
                <a:ext cx="1564487" cy="523220"/>
                <a:chOff x="3242552" y="4535430"/>
                <a:chExt cx="1564487" cy="523220"/>
              </a:xfrm>
            </p:grpSpPr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94619C86-A0CC-1C42-580D-C770B65DF9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5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5503E17-2AE1-13C0-37FC-2CF893E16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4546" y="5058650"/>
                  <a:ext cx="128249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1F2472E2-E24A-E36A-4D47-FBD7F5B42FC3}"/>
                </a:ext>
              </a:extLst>
            </p:cNvPr>
            <p:cNvGrpSpPr/>
            <p:nvPr/>
          </p:nvGrpSpPr>
          <p:grpSpPr>
            <a:xfrm>
              <a:off x="4207875" y="4016443"/>
              <a:ext cx="2515434" cy="523220"/>
              <a:chOff x="2006914" y="3818587"/>
              <a:chExt cx="2515434" cy="523220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BE747C8C-1848-5F6D-E090-5037DF336B95}"/>
                  </a:ext>
                </a:extLst>
              </p:cNvPr>
              <p:cNvGrpSpPr/>
              <p:nvPr/>
            </p:nvGrpSpPr>
            <p:grpSpPr>
              <a:xfrm>
                <a:off x="2939130" y="3818587"/>
                <a:ext cx="1583218" cy="523220"/>
                <a:chOff x="2506213" y="4535430"/>
                <a:chExt cx="1583218" cy="523220"/>
              </a:xfrm>
            </p:grpSpPr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026C57EF-BF3A-F8BF-EE7C-E1C5D2D06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13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29E595E0-00ED-2BBD-7C83-63A3D72B0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9437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36528720-471B-AD20-0012-182A89109D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1431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39A78148-3B8C-D825-BED8-72C3A4AA2D6B}"/>
                  </a:ext>
                </a:extLst>
              </p:cNvPr>
              <p:cNvGrpSpPr/>
              <p:nvPr/>
            </p:nvGrpSpPr>
            <p:grpSpPr>
              <a:xfrm flipH="1">
                <a:off x="2006914" y="3818587"/>
                <a:ext cx="932216" cy="523220"/>
                <a:chOff x="3242593" y="4535430"/>
                <a:chExt cx="932216" cy="523220"/>
              </a:xfrm>
            </p:grpSpPr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B6452B4C-74CD-DA12-3C05-DE509D32B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9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CE077009-5D4C-2004-8382-EC7EE98485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6809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85CDD12D-8B69-3FAA-53A0-6998363E733B}"/>
                </a:ext>
              </a:extLst>
            </p:cNvPr>
            <p:cNvGrpSpPr/>
            <p:nvPr/>
          </p:nvGrpSpPr>
          <p:grpSpPr>
            <a:xfrm>
              <a:off x="7711918" y="4016442"/>
              <a:ext cx="3248719" cy="523221"/>
              <a:chOff x="1231544" y="3818586"/>
              <a:chExt cx="3248719" cy="523221"/>
            </a:xfrm>
          </p:grpSpPr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90880208-E522-0C4B-EAFA-964AAB199EF7}"/>
                  </a:ext>
                </a:extLst>
              </p:cNvPr>
              <p:cNvGrpSpPr/>
              <p:nvPr/>
            </p:nvGrpSpPr>
            <p:grpSpPr>
              <a:xfrm>
                <a:off x="2241729" y="3818586"/>
                <a:ext cx="2238534" cy="523221"/>
                <a:chOff x="1808812" y="4535429"/>
                <a:chExt cx="2238534" cy="523221"/>
              </a:xfrm>
            </p:grpSpPr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28AF146F-14C8-56B1-F193-0270CCC35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8812" y="4535429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>
                  <a:extLst>
                    <a:ext uri="{FF2B5EF4-FFF2-40B4-BE49-F238E27FC236}">
                      <a16:creationId xmlns:a16="http://schemas.microsoft.com/office/drawing/2014/main" id="{0F5AFFF1-4452-48A0-A1AD-D81A00378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5681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>
                  <a:extLst>
                    <a:ext uri="{FF2B5EF4-FFF2-40B4-BE49-F238E27FC236}">
                      <a16:creationId xmlns:a16="http://schemas.microsoft.com/office/drawing/2014/main" id="{AFF2048E-E159-4879-E061-35AF55A05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38806" y="5058650"/>
                  <a:ext cx="13085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83705FF3-AD25-ACA7-B212-DB01D2354BEF}"/>
                  </a:ext>
                </a:extLst>
              </p:cNvPr>
              <p:cNvGrpSpPr/>
              <p:nvPr/>
            </p:nvGrpSpPr>
            <p:grpSpPr>
              <a:xfrm flipH="1">
                <a:off x="1231544" y="3818587"/>
                <a:ext cx="1010185" cy="523220"/>
                <a:chOff x="3939994" y="4535430"/>
                <a:chExt cx="1010185" cy="523220"/>
              </a:xfrm>
            </p:grpSpPr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4445DFF9-16E9-CE58-46DB-A6ED57876A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39994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05AC0998-1928-B11D-92B8-9F85E6AD39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988" y="5058650"/>
                  <a:ext cx="72819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D7E13184-5B27-8234-1DD2-42C4905D9B1F}"/>
                </a:ext>
              </a:extLst>
            </p:cNvPr>
            <p:cNvSpPr txBox="1"/>
            <p:nvPr/>
          </p:nvSpPr>
          <p:spPr>
            <a:xfrm>
              <a:off x="6602500" y="4016443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5F81B611-B0AC-AAD4-C85C-6A0C8165A0DF}"/>
              </a:ext>
            </a:extLst>
          </p:cNvPr>
          <p:cNvGrpSpPr/>
          <p:nvPr/>
        </p:nvGrpSpPr>
        <p:grpSpPr>
          <a:xfrm>
            <a:off x="515304" y="4695163"/>
            <a:ext cx="10445333" cy="553998"/>
            <a:chOff x="515304" y="4695163"/>
            <a:chExt cx="10445333" cy="553998"/>
          </a:xfrm>
        </p:grpSpPr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D9AA3D44-28CC-FCFE-E3B3-56E429AD022F}"/>
                </a:ext>
              </a:extLst>
            </p:cNvPr>
            <p:cNvGrpSpPr/>
            <p:nvPr/>
          </p:nvGrpSpPr>
          <p:grpSpPr>
            <a:xfrm>
              <a:off x="1718270" y="4695163"/>
              <a:ext cx="9242367" cy="553998"/>
              <a:chOff x="1718270" y="4695163"/>
              <a:chExt cx="9242367" cy="553998"/>
            </a:xfrm>
          </p:grpSpPr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5F182B79-A834-C6E4-E345-CFC51EC5034B}"/>
                  </a:ext>
                </a:extLst>
              </p:cNvPr>
              <p:cNvGrpSpPr/>
              <p:nvPr/>
            </p:nvGrpSpPr>
            <p:grpSpPr>
              <a:xfrm>
                <a:off x="1718270" y="4725940"/>
                <a:ext cx="9242367" cy="523221"/>
                <a:chOff x="828485" y="4725940"/>
                <a:chExt cx="9242367" cy="523221"/>
              </a:xfrm>
            </p:grpSpPr>
            <p:grpSp>
              <p:nvGrpSpPr>
                <p:cNvPr id="124" name="组合 123">
                  <a:extLst>
                    <a:ext uri="{FF2B5EF4-FFF2-40B4-BE49-F238E27FC236}">
                      <a16:creationId xmlns:a16="http://schemas.microsoft.com/office/drawing/2014/main" id="{951F6C05-D492-E781-8EBA-030F65C26C83}"/>
                    </a:ext>
                  </a:extLst>
                </p:cNvPr>
                <p:cNvGrpSpPr/>
                <p:nvPr/>
              </p:nvGrpSpPr>
              <p:grpSpPr>
                <a:xfrm>
                  <a:off x="828485" y="4725940"/>
                  <a:ext cx="9242367" cy="523221"/>
                  <a:chOff x="828485" y="5062882"/>
                  <a:chExt cx="9242367" cy="523221"/>
                </a:xfrm>
              </p:grpSpPr>
              <p:grpSp>
                <p:nvGrpSpPr>
                  <p:cNvPr id="74" name="组合 73">
                    <a:extLst>
                      <a:ext uri="{FF2B5EF4-FFF2-40B4-BE49-F238E27FC236}">
                        <a16:creationId xmlns:a16="http://schemas.microsoft.com/office/drawing/2014/main" id="{4A198E1C-71CA-BC6A-9244-0F7F5DE09F52}"/>
                      </a:ext>
                    </a:extLst>
                  </p:cNvPr>
                  <p:cNvGrpSpPr/>
                  <p:nvPr/>
                </p:nvGrpSpPr>
                <p:grpSpPr>
                  <a:xfrm>
                    <a:off x="828485" y="5062882"/>
                    <a:ext cx="6729202" cy="523221"/>
                    <a:chOff x="484899" y="4902756"/>
                    <a:chExt cx="6729202" cy="523221"/>
                  </a:xfrm>
                </p:grpSpPr>
                <p:grpSp>
                  <p:nvGrpSpPr>
                    <p:cNvPr id="75" name="组合 74">
                      <a:extLst>
                        <a:ext uri="{FF2B5EF4-FFF2-40B4-BE49-F238E27FC236}">
                          <a16:creationId xmlns:a16="http://schemas.microsoft.com/office/drawing/2014/main" id="{679BA9E7-DC42-8927-58DD-E9805AF7DF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4899" y="4902756"/>
                      <a:ext cx="6729202" cy="523221"/>
                      <a:chOff x="1331015" y="4535429"/>
                      <a:chExt cx="6729202" cy="523221"/>
                    </a:xfrm>
                  </p:grpSpPr>
                  <p:cxnSp>
                    <p:nvCxnSpPr>
                      <p:cNvPr id="80" name="直接连接符 79">
                        <a:extLst>
                          <a:ext uri="{FF2B5EF4-FFF2-40B4-BE49-F238E27FC236}">
                            <a16:creationId xmlns:a16="http://schemas.microsoft.com/office/drawing/2014/main" id="{6CF9420E-27A4-AAFE-B8CD-7057D0A07B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31015" y="4535430"/>
                        <a:ext cx="128259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直接连接符 80">
                        <a:extLst>
                          <a:ext uri="{FF2B5EF4-FFF2-40B4-BE49-F238E27FC236}">
                            <a16:creationId xmlns:a16="http://schemas.microsoft.com/office/drawing/2014/main" id="{2D16CBF2-3E58-F890-A037-A2F68D1F00D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616776" y="4535429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直接连接符 81">
                        <a:extLst>
                          <a:ext uri="{FF2B5EF4-FFF2-40B4-BE49-F238E27FC236}">
                            <a16:creationId xmlns:a16="http://schemas.microsoft.com/office/drawing/2014/main" id="{2AFCFA76-1A78-5596-8DEC-03EC33E4D40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905431" y="5058650"/>
                        <a:ext cx="152785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直接连接符 146">
                        <a:extLst>
                          <a:ext uri="{FF2B5EF4-FFF2-40B4-BE49-F238E27FC236}">
                            <a16:creationId xmlns:a16="http://schemas.microsoft.com/office/drawing/2014/main" id="{DA3D5BD0-360D-7A78-E74A-13C4BDC338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708345" y="5058650"/>
                        <a:ext cx="163675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" name="直接连接符 183">
                        <a:extLst>
                          <a:ext uri="{FF2B5EF4-FFF2-40B4-BE49-F238E27FC236}">
                            <a16:creationId xmlns:a16="http://schemas.microsoft.com/office/drawing/2014/main" id="{D330AA88-CA24-B39C-B8ED-7172DF4A6E6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321822" y="5058650"/>
                        <a:ext cx="7383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6" name="组合 75">
                      <a:extLst>
                        <a:ext uri="{FF2B5EF4-FFF2-40B4-BE49-F238E27FC236}">
                          <a16:creationId xmlns:a16="http://schemas.microsoft.com/office/drawing/2014/main" id="{90AF580A-6122-C1A8-5D14-DA6CFB5282D5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484899" y="4902756"/>
                      <a:ext cx="6719251" cy="523221"/>
                      <a:chOff x="1331015" y="4535430"/>
                      <a:chExt cx="6719251" cy="523221"/>
                    </a:xfrm>
                  </p:grpSpPr>
                  <p:cxnSp>
                    <p:nvCxnSpPr>
                      <p:cNvPr id="77" name="直接连接符 76">
                        <a:extLst>
                          <a:ext uri="{FF2B5EF4-FFF2-40B4-BE49-F238E27FC236}">
                            <a16:creationId xmlns:a16="http://schemas.microsoft.com/office/drawing/2014/main" id="{ECDC6BEB-B960-494B-1B0B-3DBD9C0F565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331015" y="4535430"/>
                        <a:ext cx="128259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直接连接符 77">
                        <a:extLst>
                          <a:ext uri="{FF2B5EF4-FFF2-40B4-BE49-F238E27FC236}">
                            <a16:creationId xmlns:a16="http://schemas.microsoft.com/office/drawing/2014/main" id="{B8B01748-FDEB-5BFA-DAAC-3B99394D1E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616776" y="4535431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直接连接符 78">
                        <a:extLst>
                          <a:ext uri="{FF2B5EF4-FFF2-40B4-BE49-F238E27FC236}">
                            <a16:creationId xmlns:a16="http://schemas.microsoft.com/office/drawing/2014/main" id="{A639CE57-2E60-806A-B826-FFE6ADC3A71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905431" y="5058650"/>
                        <a:ext cx="152092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直接连接符 147">
                        <a:extLst>
                          <a:ext uri="{FF2B5EF4-FFF2-40B4-BE49-F238E27FC236}">
                            <a16:creationId xmlns:a16="http://schemas.microsoft.com/office/drawing/2014/main" id="{ECD1FC6E-99CA-FB02-806A-0282E4C672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708345" y="5058650"/>
                        <a:ext cx="163675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5" name="直接连接符 184">
                        <a:extLst>
                          <a:ext uri="{FF2B5EF4-FFF2-40B4-BE49-F238E27FC236}">
                            <a16:creationId xmlns:a16="http://schemas.microsoft.com/office/drawing/2014/main" id="{4F9DD8AE-F3C7-57BE-329D-ECD5CAF0BBA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321822" y="5058650"/>
                        <a:ext cx="728444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83" name="组合 82">
                    <a:extLst>
                      <a:ext uri="{FF2B5EF4-FFF2-40B4-BE49-F238E27FC236}">
                        <a16:creationId xmlns:a16="http://schemas.microsoft.com/office/drawing/2014/main" id="{D73D474B-E518-47B0-718E-A0249A40F3D9}"/>
                      </a:ext>
                    </a:extLst>
                  </p:cNvPr>
                  <p:cNvGrpSpPr/>
                  <p:nvPr/>
                </p:nvGrpSpPr>
                <p:grpSpPr>
                  <a:xfrm>
                    <a:off x="3923821" y="5062883"/>
                    <a:ext cx="3915860" cy="523220"/>
                    <a:chOff x="1709446" y="4902757"/>
                    <a:chExt cx="3915860" cy="523220"/>
                  </a:xfrm>
                </p:grpSpPr>
                <p:cxnSp>
                  <p:nvCxnSpPr>
                    <p:cNvPr id="90" name="直接连接符 89">
                      <a:extLst>
                        <a:ext uri="{FF2B5EF4-FFF2-40B4-BE49-F238E27FC236}">
                          <a16:creationId xmlns:a16="http://schemas.microsoft.com/office/drawing/2014/main" id="{8F0DC572-E9F8-20D3-327B-C1A26EB3C2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9446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直接连接符 86">
                      <a:extLst>
                        <a:ext uri="{FF2B5EF4-FFF2-40B4-BE49-F238E27FC236}">
                          <a16:creationId xmlns:a16="http://schemas.microsoft.com/office/drawing/2014/main" id="{18AEEB44-99B1-6A3B-BA2C-82BB4ADE31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709446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直接连接符 15">
                      <a:extLst>
                        <a:ext uri="{FF2B5EF4-FFF2-40B4-BE49-F238E27FC236}">
                          <a16:creationId xmlns:a16="http://schemas.microsoft.com/office/drawing/2014/main" id="{95E27082-CAE0-6774-A4A9-C6E9F9E089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343312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直接连接符 16">
                      <a:extLst>
                        <a:ext uri="{FF2B5EF4-FFF2-40B4-BE49-F238E27FC236}">
                          <a16:creationId xmlns:a16="http://schemas.microsoft.com/office/drawing/2014/main" id="{130128E3-CAC3-9CEA-6E77-E9DC61E0E1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343312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8" name="组合 107">
                    <a:extLst>
                      <a:ext uri="{FF2B5EF4-FFF2-40B4-BE49-F238E27FC236}">
                        <a16:creationId xmlns:a16="http://schemas.microsoft.com/office/drawing/2014/main" id="{F1A52329-B692-E11E-BDC3-54320A449E4C}"/>
                      </a:ext>
                    </a:extLst>
                  </p:cNvPr>
                  <p:cNvGrpSpPr/>
                  <p:nvPr/>
                </p:nvGrpSpPr>
                <p:grpSpPr>
                  <a:xfrm>
                    <a:off x="7839681" y="5062883"/>
                    <a:ext cx="2231171" cy="523220"/>
                    <a:chOff x="1359307" y="4902757"/>
                    <a:chExt cx="2231171" cy="523220"/>
                  </a:xfrm>
                </p:grpSpPr>
                <p:grpSp>
                  <p:nvGrpSpPr>
                    <p:cNvPr id="109" name="组合 108">
                      <a:extLst>
                        <a:ext uri="{FF2B5EF4-FFF2-40B4-BE49-F238E27FC236}">
                          <a16:creationId xmlns:a16="http://schemas.microsoft.com/office/drawing/2014/main" id="{7B292893-44E5-7978-5859-846FF1C8A3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59307" y="4902757"/>
                      <a:ext cx="2231171" cy="523220"/>
                      <a:chOff x="2205423" y="4535430"/>
                      <a:chExt cx="2231171" cy="523220"/>
                    </a:xfrm>
                  </p:grpSpPr>
                  <p:cxnSp>
                    <p:nvCxnSpPr>
                      <p:cNvPr id="116" name="直接连接符 115">
                        <a:extLst>
                          <a:ext uri="{FF2B5EF4-FFF2-40B4-BE49-F238E27FC236}">
                            <a16:creationId xmlns:a16="http://schemas.microsoft.com/office/drawing/2014/main" id="{C7AA6EEC-3765-3FDE-23C5-C493E24AE81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5423" y="5058650"/>
                        <a:ext cx="152758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3" name="直接连接符 192">
                        <a:extLst>
                          <a:ext uri="{FF2B5EF4-FFF2-40B4-BE49-F238E27FC236}">
                            <a16:creationId xmlns:a16="http://schemas.microsoft.com/office/drawing/2014/main" id="{6A20CFEC-77DC-1AD8-6D8D-7D651423DF7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733004" y="4535430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直接连接符 196">
                        <a:extLst>
                          <a:ext uri="{FF2B5EF4-FFF2-40B4-BE49-F238E27FC236}">
                            <a16:creationId xmlns:a16="http://schemas.microsoft.com/office/drawing/2014/main" id="{6DC96516-46C0-EEF4-A26D-A7FEC9F519B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014998" y="5058650"/>
                        <a:ext cx="42159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0" name="组合 109">
                      <a:extLst>
                        <a:ext uri="{FF2B5EF4-FFF2-40B4-BE49-F238E27FC236}">
                          <a16:creationId xmlns:a16="http://schemas.microsoft.com/office/drawing/2014/main" id="{6ADC3697-7BE5-3099-51DE-B9C013B641D9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1359307" y="4902757"/>
                      <a:ext cx="2231171" cy="523220"/>
                      <a:chOff x="2205423" y="4535430"/>
                      <a:chExt cx="2231171" cy="523220"/>
                    </a:xfrm>
                  </p:grpSpPr>
                  <p:cxnSp>
                    <p:nvCxnSpPr>
                      <p:cNvPr id="113" name="直接连接符 112">
                        <a:extLst>
                          <a:ext uri="{FF2B5EF4-FFF2-40B4-BE49-F238E27FC236}">
                            <a16:creationId xmlns:a16="http://schemas.microsoft.com/office/drawing/2014/main" id="{0650795E-1745-31B8-1180-51983DDC74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05423" y="5058650"/>
                        <a:ext cx="152758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直接连接符 193">
                        <a:extLst>
                          <a:ext uri="{FF2B5EF4-FFF2-40B4-BE49-F238E27FC236}">
                            <a16:creationId xmlns:a16="http://schemas.microsoft.com/office/drawing/2014/main" id="{D071D1E1-B6BF-B629-593C-1DB708EC00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733004" y="4535430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直接连接符 197">
                        <a:extLst>
                          <a:ext uri="{FF2B5EF4-FFF2-40B4-BE49-F238E27FC236}">
                            <a16:creationId xmlns:a16="http://schemas.microsoft.com/office/drawing/2014/main" id="{5DD745FD-D9BA-90E8-9EBB-3B52FE30C97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014998" y="5058650"/>
                        <a:ext cx="42159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42" name="文本框 241">
                  <a:extLst>
                    <a:ext uri="{FF2B5EF4-FFF2-40B4-BE49-F238E27FC236}">
                      <a16:creationId xmlns:a16="http://schemas.microsoft.com/office/drawing/2014/main" id="{8E3346D5-26A4-A3E7-4C17-9ACD3F9584E7}"/>
                    </a:ext>
                  </a:extLst>
                </p:cNvPr>
                <p:cNvSpPr txBox="1"/>
                <p:nvPr/>
              </p:nvSpPr>
              <p:spPr>
                <a:xfrm>
                  <a:off x="2756751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B7</a:t>
                  </a:r>
                </a:p>
              </p:txBody>
            </p:sp>
            <p:sp>
              <p:nvSpPr>
                <p:cNvPr id="243" name="文本框 242">
                  <a:extLst>
                    <a:ext uri="{FF2B5EF4-FFF2-40B4-BE49-F238E27FC236}">
                      <a16:creationId xmlns:a16="http://schemas.microsoft.com/office/drawing/2014/main" id="{0927C9E8-E844-FF06-9452-43D11035888E}"/>
                    </a:ext>
                  </a:extLst>
                </p:cNvPr>
                <p:cNvSpPr txBox="1"/>
                <p:nvPr/>
              </p:nvSpPr>
              <p:spPr>
                <a:xfrm>
                  <a:off x="4571950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B6</a:t>
                  </a:r>
                </a:p>
              </p:txBody>
            </p:sp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3D1243A6-2512-C255-CD59-DA925A5D9F4D}"/>
                    </a:ext>
                  </a:extLst>
                </p:cNvPr>
                <p:cNvSpPr txBox="1"/>
                <p:nvPr/>
              </p:nvSpPr>
              <p:spPr>
                <a:xfrm>
                  <a:off x="8123437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B0</a:t>
                  </a:r>
                </a:p>
              </p:txBody>
            </p:sp>
          </p:grp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D7E1BD07-87BD-2EB9-562B-D6BBFD53C958}"/>
                  </a:ext>
                </a:extLst>
              </p:cNvPr>
              <p:cNvSpPr txBox="1"/>
              <p:nvPr/>
            </p:nvSpPr>
            <p:spPr>
              <a:xfrm>
                <a:off x="6635939" y="4695163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</a:p>
            </p:txBody>
          </p:sp>
        </p:grp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D71FCE30-9692-7838-1A43-914AC6E4DC13}"/>
                </a:ext>
              </a:extLst>
            </p:cNvPr>
            <p:cNvSpPr txBox="1"/>
            <p:nvPr/>
          </p:nvSpPr>
          <p:spPr>
            <a:xfrm>
              <a:off x="515304" y="4725941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MOSI</a:t>
              </a:r>
            </a:p>
          </p:txBody>
        </p:sp>
      </p:grp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B70A0BAD-0A25-9D15-E0A0-8F6BB145F994}"/>
              </a:ext>
            </a:extLst>
          </p:cNvPr>
          <p:cNvCxnSpPr>
            <a:cxnSpLocks/>
          </p:cNvCxnSpPr>
          <p:nvPr/>
        </p:nvCxnSpPr>
        <p:spPr>
          <a:xfrm>
            <a:off x="2251380" y="5846385"/>
            <a:ext cx="144860" cy="268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0C7CE358-EA39-27CB-99F4-6692780D6120}"/>
              </a:ext>
            </a:extLst>
          </p:cNvPr>
          <p:cNvCxnSpPr>
            <a:cxnSpLocks/>
          </p:cNvCxnSpPr>
          <p:nvPr/>
        </p:nvCxnSpPr>
        <p:spPr>
          <a:xfrm>
            <a:off x="1718270" y="5846385"/>
            <a:ext cx="531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58FACC40-6113-846D-78F5-D791A6054CE5}"/>
              </a:ext>
            </a:extLst>
          </p:cNvPr>
          <p:cNvCxnSpPr>
            <a:cxnSpLocks/>
          </p:cNvCxnSpPr>
          <p:nvPr/>
        </p:nvCxnSpPr>
        <p:spPr>
          <a:xfrm flipV="1">
            <a:off x="2259106" y="5591943"/>
            <a:ext cx="137134" cy="254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E7C77E1D-EC90-7419-395E-FC521629C3B1}"/>
              </a:ext>
            </a:extLst>
          </p:cNvPr>
          <p:cNvGrpSpPr/>
          <p:nvPr/>
        </p:nvGrpSpPr>
        <p:grpSpPr>
          <a:xfrm>
            <a:off x="515304" y="5564568"/>
            <a:ext cx="10447240" cy="550595"/>
            <a:chOff x="515304" y="5564568"/>
            <a:chExt cx="10447240" cy="550595"/>
          </a:xfrm>
        </p:grpSpPr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1F20CE51-6BD7-FEA7-64EC-B075F0DF3CBE}"/>
                </a:ext>
              </a:extLst>
            </p:cNvPr>
            <p:cNvGrpSpPr/>
            <p:nvPr/>
          </p:nvGrpSpPr>
          <p:grpSpPr>
            <a:xfrm>
              <a:off x="515304" y="5564568"/>
              <a:ext cx="9778157" cy="548627"/>
              <a:chOff x="515304" y="5564568"/>
              <a:chExt cx="9778157" cy="548627"/>
            </a:xfrm>
          </p:grpSpPr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C43ECA0A-016C-629F-8E9C-0ADCB8C14C2F}"/>
                  </a:ext>
                </a:extLst>
              </p:cNvPr>
              <p:cNvGrpSpPr/>
              <p:nvPr/>
            </p:nvGrpSpPr>
            <p:grpSpPr>
              <a:xfrm>
                <a:off x="2396240" y="5564568"/>
                <a:ext cx="7897221" cy="548627"/>
                <a:chOff x="2396240" y="5564568"/>
                <a:chExt cx="7897221" cy="548627"/>
              </a:xfrm>
            </p:grpSpPr>
            <p:grpSp>
              <p:nvGrpSpPr>
                <p:cNvPr id="111" name="组合 110">
                  <a:extLst>
                    <a:ext uri="{FF2B5EF4-FFF2-40B4-BE49-F238E27FC236}">
                      <a16:creationId xmlns:a16="http://schemas.microsoft.com/office/drawing/2014/main" id="{D267E2F5-7B88-5B8D-AD13-D2AB3B9E58B7}"/>
                    </a:ext>
                  </a:extLst>
                </p:cNvPr>
                <p:cNvGrpSpPr/>
                <p:nvPr/>
              </p:nvGrpSpPr>
              <p:grpSpPr>
                <a:xfrm>
                  <a:off x="2396240" y="5589974"/>
                  <a:ext cx="7897221" cy="523221"/>
                  <a:chOff x="1506455" y="4725940"/>
                  <a:chExt cx="7897221" cy="523221"/>
                </a:xfrm>
              </p:grpSpPr>
              <p:grpSp>
                <p:nvGrpSpPr>
                  <p:cNvPr id="112" name="组合 111">
                    <a:extLst>
                      <a:ext uri="{FF2B5EF4-FFF2-40B4-BE49-F238E27FC236}">
                        <a16:creationId xmlns:a16="http://schemas.microsoft.com/office/drawing/2014/main" id="{FFDB4D1B-262C-8FBC-CA57-9A9D99591ECA}"/>
                      </a:ext>
                    </a:extLst>
                  </p:cNvPr>
                  <p:cNvGrpSpPr/>
                  <p:nvPr/>
                </p:nvGrpSpPr>
                <p:grpSpPr>
                  <a:xfrm>
                    <a:off x="1506455" y="4725940"/>
                    <a:ext cx="7897221" cy="523221"/>
                    <a:chOff x="1506455" y="5062882"/>
                    <a:chExt cx="7897221" cy="523221"/>
                  </a:xfrm>
                </p:grpSpPr>
                <p:grpSp>
                  <p:nvGrpSpPr>
                    <p:cNvPr id="119" name="组合 118">
                      <a:extLst>
                        <a:ext uri="{FF2B5EF4-FFF2-40B4-BE49-F238E27FC236}">
                          <a16:creationId xmlns:a16="http://schemas.microsoft.com/office/drawing/2014/main" id="{C43A7003-CC0C-464E-8DE9-E2C662C8FA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06455" y="5062882"/>
                      <a:ext cx="6051232" cy="523221"/>
                      <a:chOff x="1162869" y="4902756"/>
                      <a:chExt cx="6051232" cy="523221"/>
                    </a:xfrm>
                  </p:grpSpPr>
                  <p:grpSp>
                    <p:nvGrpSpPr>
                      <p:cNvPr id="141" name="组合 140">
                        <a:extLst>
                          <a:ext uri="{FF2B5EF4-FFF2-40B4-BE49-F238E27FC236}">
                            <a16:creationId xmlns:a16="http://schemas.microsoft.com/office/drawing/2014/main" id="{A8552466-E7FC-4AC8-A3D7-1B7154ABDB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62869" y="4902756"/>
                        <a:ext cx="6051232" cy="523221"/>
                        <a:chOff x="2008985" y="4535429"/>
                        <a:chExt cx="6051232" cy="523221"/>
                      </a:xfrm>
                    </p:grpSpPr>
                    <p:cxnSp>
                      <p:nvCxnSpPr>
                        <p:cNvPr id="150" name="直接连接符 149">
                          <a:extLst>
                            <a:ext uri="{FF2B5EF4-FFF2-40B4-BE49-F238E27FC236}">
                              <a16:creationId xmlns:a16="http://schemas.microsoft.com/office/drawing/2014/main" id="{52C11911-015B-AAB4-CC77-CD0DE0C1402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008985" y="4535430"/>
                          <a:ext cx="604621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1" name="直接连接符 150">
                          <a:extLst>
                            <a:ext uri="{FF2B5EF4-FFF2-40B4-BE49-F238E27FC236}">
                              <a16:creationId xmlns:a16="http://schemas.microsoft.com/office/drawing/2014/main" id="{53C4364B-2A3F-3BBA-A0B7-CA8F13AD285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616776" y="4535429"/>
                          <a:ext cx="281994" cy="52322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4" name="直接连接符 153">
                          <a:extLst>
                            <a:ext uri="{FF2B5EF4-FFF2-40B4-BE49-F238E27FC236}">
                              <a16:creationId xmlns:a16="http://schemas.microsoft.com/office/drawing/2014/main" id="{66889CA2-8B43-3579-DB37-981441FC340B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905431" y="5058650"/>
                          <a:ext cx="1527856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5" name="直接连接符 154">
                          <a:extLst>
                            <a:ext uri="{FF2B5EF4-FFF2-40B4-BE49-F238E27FC236}">
                              <a16:creationId xmlns:a16="http://schemas.microsoft.com/office/drawing/2014/main" id="{1FC08B2C-DF04-8F44-7C1A-2DAD2D2C32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708345" y="5058650"/>
                          <a:ext cx="163675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6" name="直接连接符 155">
                          <a:extLst>
                            <a:ext uri="{FF2B5EF4-FFF2-40B4-BE49-F238E27FC236}">
                              <a16:creationId xmlns:a16="http://schemas.microsoft.com/office/drawing/2014/main" id="{7236EA75-99CC-881B-82D3-F7973AD53C2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321822" y="5058650"/>
                          <a:ext cx="73839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42" name="组合 141">
                        <a:extLst>
                          <a:ext uri="{FF2B5EF4-FFF2-40B4-BE49-F238E27FC236}">
                            <a16:creationId xmlns:a16="http://schemas.microsoft.com/office/drawing/2014/main" id="{7AB0C7DC-0AC5-AA0A-5ED1-41EB6345CE9A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V="1">
                        <a:off x="1162869" y="4902756"/>
                        <a:ext cx="6041281" cy="523221"/>
                        <a:chOff x="2008985" y="4535430"/>
                        <a:chExt cx="6041281" cy="523221"/>
                      </a:xfrm>
                    </p:grpSpPr>
                    <p:cxnSp>
                      <p:nvCxnSpPr>
                        <p:cNvPr id="143" name="直接连接符 142">
                          <a:extLst>
                            <a:ext uri="{FF2B5EF4-FFF2-40B4-BE49-F238E27FC236}">
                              <a16:creationId xmlns:a16="http://schemas.microsoft.com/office/drawing/2014/main" id="{9C58BDD8-585E-F698-A305-2C005DF1839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008985" y="4535430"/>
                          <a:ext cx="604621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4" name="直接连接符 143">
                          <a:extLst>
                            <a:ext uri="{FF2B5EF4-FFF2-40B4-BE49-F238E27FC236}">
                              <a16:creationId xmlns:a16="http://schemas.microsoft.com/office/drawing/2014/main" id="{C4E26C72-B7E0-A448-BFD2-541DA0E4E0D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616776" y="4535431"/>
                          <a:ext cx="281994" cy="52322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5" name="直接连接符 144">
                          <a:extLst>
                            <a:ext uri="{FF2B5EF4-FFF2-40B4-BE49-F238E27FC236}">
                              <a16:creationId xmlns:a16="http://schemas.microsoft.com/office/drawing/2014/main" id="{BA510773-C050-5AF1-4B13-F4BFE5D01C8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905431" y="5058650"/>
                          <a:ext cx="1520920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6" name="直接连接符 145">
                          <a:extLst>
                            <a:ext uri="{FF2B5EF4-FFF2-40B4-BE49-F238E27FC236}">
                              <a16:creationId xmlns:a16="http://schemas.microsoft.com/office/drawing/2014/main" id="{9152ADDF-43EE-584A-E107-27A2DCD4C13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4708345" y="5058650"/>
                          <a:ext cx="163675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9" name="直接连接符 148">
                          <a:extLst>
                            <a:ext uri="{FF2B5EF4-FFF2-40B4-BE49-F238E27FC236}">
                              <a16:creationId xmlns:a16="http://schemas.microsoft.com/office/drawing/2014/main" id="{84AE6D82-E027-899E-E9C3-516575FA944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321822" y="5058650"/>
                          <a:ext cx="728444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25" name="组合 124">
                      <a:extLst>
                        <a:ext uri="{FF2B5EF4-FFF2-40B4-BE49-F238E27FC236}">
                          <a16:creationId xmlns:a16="http://schemas.microsoft.com/office/drawing/2014/main" id="{9BA41B2B-A914-090D-662C-4695798D2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23821" y="5062883"/>
                      <a:ext cx="3915860" cy="523220"/>
                      <a:chOff x="1709446" y="4902757"/>
                      <a:chExt cx="3915860" cy="523220"/>
                    </a:xfrm>
                  </p:grpSpPr>
                  <p:cxnSp>
                    <p:nvCxnSpPr>
                      <p:cNvPr id="137" name="直接连接符 136">
                        <a:extLst>
                          <a:ext uri="{FF2B5EF4-FFF2-40B4-BE49-F238E27FC236}">
                            <a16:creationId xmlns:a16="http://schemas.microsoft.com/office/drawing/2014/main" id="{EA0951C9-E0A8-DB87-F761-A1B13FB9CAB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9446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直接连接符 137">
                        <a:extLst>
                          <a:ext uri="{FF2B5EF4-FFF2-40B4-BE49-F238E27FC236}">
                            <a16:creationId xmlns:a16="http://schemas.microsoft.com/office/drawing/2014/main" id="{B0850071-102C-DDFC-EE4E-541D54432F2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709446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直接连接符 138">
                        <a:extLst>
                          <a:ext uri="{FF2B5EF4-FFF2-40B4-BE49-F238E27FC236}">
                            <a16:creationId xmlns:a16="http://schemas.microsoft.com/office/drawing/2014/main" id="{3701AB6F-717E-9CCB-0F31-1A2D239CC72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43312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直接连接符 139">
                        <a:extLst>
                          <a:ext uri="{FF2B5EF4-FFF2-40B4-BE49-F238E27FC236}">
                            <a16:creationId xmlns:a16="http://schemas.microsoft.com/office/drawing/2014/main" id="{AF75F34A-8B70-0DE5-2D48-FD7F6F4B288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5343312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6" name="组合 125">
                      <a:extLst>
                        <a:ext uri="{FF2B5EF4-FFF2-40B4-BE49-F238E27FC236}">
                          <a16:creationId xmlns:a16="http://schemas.microsoft.com/office/drawing/2014/main" id="{5977687B-ADBB-D5D6-AAF4-4C852C5C5E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39681" y="5062883"/>
                      <a:ext cx="1563995" cy="523220"/>
                      <a:chOff x="1359307" y="4902757"/>
                      <a:chExt cx="1563995" cy="523220"/>
                    </a:xfrm>
                  </p:grpSpPr>
                  <p:cxnSp>
                    <p:nvCxnSpPr>
                      <p:cNvPr id="134" name="直接连接符 133">
                        <a:extLst>
                          <a:ext uri="{FF2B5EF4-FFF2-40B4-BE49-F238E27FC236}">
                            <a16:creationId xmlns:a16="http://schemas.microsoft.com/office/drawing/2014/main" id="{F9CC3C10-6274-493F-525E-AF9443FB9C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59307" y="5425977"/>
                        <a:ext cx="15639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直接连接符 130">
                        <a:extLst>
                          <a:ext uri="{FF2B5EF4-FFF2-40B4-BE49-F238E27FC236}">
                            <a16:creationId xmlns:a16="http://schemas.microsoft.com/office/drawing/2014/main" id="{1E506A8A-27D3-830D-1737-73DFFE5B14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59307" y="4902757"/>
                        <a:ext cx="15639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14" name="文本框 113">
                    <a:extLst>
                      <a:ext uri="{FF2B5EF4-FFF2-40B4-BE49-F238E27FC236}">
                        <a16:creationId xmlns:a16="http://schemas.microsoft.com/office/drawing/2014/main" id="{34BD6CB4-1448-880C-9751-BB6A256B9F5E}"/>
                      </a:ext>
                    </a:extLst>
                  </p:cNvPr>
                  <p:cNvSpPr txBox="1"/>
                  <p:nvPr/>
                </p:nvSpPr>
                <p:spPr>
                  <a:xfrm>
                    <a:off x="2756751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B7</a:t>
                    </a:r>
                  </a:p>
                </p:txBody>
              </p:sp>
              <p:sp>
                <p:nvSpPr>
                  <p:cNvPr id="115" name="文本框 114">
                    <a:extLst>
                      <a:ext uri="{FF2B5EF4-FFF2-40B4-BE49-F238E27FC236}">
                        <a16:creationId xmlns:a16="http://schemas.microsoft.com/office/drawing/2014/main" id="{A052F744-9999-2EF2-667F-D41F62B45D2D}"/>
                      </a:ext>
                    </a:extLst>
                  </p:cNvPr>
                  <p:cNvSpPr txBox="1"/>
                  <p:nvPr/>
                </p:nvSpPr>
                <p:spPr>
                  <a:xfrm>
                    <a:off x="4571950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B6</a:t>
                    </a:r>
                  </a:p>
                </p:txBody>
              </p:sp>
              <p:sp>
                <p:nvSpPr>
                  <p:cNvPr id="117" name="文本框 116">
                    <a:extLst>
                      <a:ext uri="{FF2B5EF4-FFF2-40B4-BE49-F238E27FC236}">
                        <a16:creationId xmlns:a16="http://schemas.microsoft.com/office/drawing/2014/main" id="{0E92AF00-40F5-8BC8-B0A4-BF49200C0924}"/>
                      </a:ext>
                    </a:extLst>
                  </p:cNvPr>
                  <p:cNvSpPr txBox="1"/>
                  <p:nvPr/>
                </p:nvSpPr>
                <p:spPr>
                  <a:xfrm>
                    <a:off x="8123437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B0</a:t>
                    </a:r>
                  </a:p>
                </p:txBody>
              </p:sp>
            </p:grpSp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A26C08D3-7D1F-899A-0E82-DE517FCC42A5}"/>
                    </a:ext>
                  </a:extLst>
                </p:cNvPr>
                <p:cNvSpPr txBox="1"/>
                <p:nvPr/>
              </p:nvSpPr>
              <p:spPr>
                <a:xfrm>
                  <a:off x="6635939" y="5564568"/>
                  <a:ext cx="118056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800"/>
                    <a:t>……</a:t>
                  </a:r>
                </a:p>
              </p:txBody>
            </p:sp>
          </p:grpSp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9B5F7CEF-E3D0-8E98-1A2D-F24B60F2C0C8}"/>
                  </a:ext>
                </a:extLst>
              </p:cNvPr>
              <p:cNvSpPr txBox="1"/>
              <p:nvPr/>
            </p:nvSpPr>
            <p:spPr>
              <a:xfrm>
                <a:off x="515304" y="5591944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MISO</a:t>
                </a:r>
              </a:p>
            </p:txBody>
          </p:sp>
        </p:grp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DAF4BBBA-65DB-1CD0-E838-4A493832D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5735" y="5846385"/>
              <a:ext cx="144860" cy="2687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47115B5B-92F1-8517-A209-8467972EC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30595" y="5846385"/>
              <a:ext cx="5319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8072AC8A-FFF2-4AB4-690E-6CDAE02CC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93461" y="5591943"/>
              <a:ext cx="137134" cy="2544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396087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6F873A-C6FC-D5A1-8A1D-198C5715FBE7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交换一个字节（模式</a:t>
            </a:r>
            <a:r>
              <a:rPr lang="en-US" altLang="zh-CN" sz="2800"/>
              <a:t>2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CPOL=1</a:t>
            </a:r>
            <a:r>
              <a:rPr lang="zh-CN" altLang="en-US" sz="2800"/>
              <a:t>：空闲状态时，</a:t>
            </a:r>
            <a:r>
              <a:rPr lang="en-US" altLang="zh-CN" sz="2800"/>
              <a:t>SCK</a:t>
            </a:r>
            <a:r>
              <a:rPr lang="zh-CN" altLang="en-US" sz="2800"/>
              <a:t>为高电平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CPHA=0</a:t>
            </a:r>
            <a:r>
              <a:rPr lang="zh-CN" altLang="en-US" sz="2800"/>
              <a:t>：</a:t>
            </a:r>
            <a:r>
              <a:rPr lang="en-US" altLang="zh-CN" sz="2800"/>
              <a:t>SCK</a:t>
            </a:r>
            <a:r>
              <a:rPr lang="zh-CN" altLang="en-US" sz="2800"/>
              <a:t>第一个边沿移入数据，第二个边沿移出数据</a:t>
            </a:r>
            <a:endParaRPr lang="en-US" altLang="zh-CN" sz="2800"/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8F2C0D27-F0CC-D2F0-A901-EB0ECF762E3D}"/>
              </a:ext>
            </a:extLst>
          </p:cNvPr>
          <p:cNvGrpSpPr/>
          <p:nvPr/>
        </p:nvGrpSpPr>
        <p:grpSpPr>
          <a:xfrm>
            <a:off x="515304" y="3045576"/>
            <a:ext cx="10445333" cy="523220"/>
            <a:chOff x="515304" y="3252310"/>
            <a:chExt cx="10445333" cy="52322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624C1C8-4AA6-115E-1C10-598037D1E696}"/>
                </a:ext>
              </a:extLst>
            </p:cNvPr>
            <p:cNvSpPr txBox="1"/>
            <p:nvPr/>
          </p:nvSpPr>
          <p:spPr>
            <a:xfrm>
              <a:off x="515304" y="3252310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SS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7CDB07D-5558-F9AF-9480-7B1A9E956F45}"/>
                </a:ext>
              </a:extLst>
            </p:cNvPr>
            <p:cNvGrpSpPr/>
            <p:nvPr/>
          </p:nvGrpSpPr>
          <p:grpSpPr>
            <a:xfrm>
              <a:off x="1718270" y="3252310"/>
              <a:ext cx="9242367" cy="523220"/>
              <a:chOff x="1374684" y="3818587"/>
              <a:chExt cx="9242367" cy="52322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69373BE-6C67-AB18-DB0C-BBFD36FE6B30}"/>
                  </a:ext>
                </a:extLst>
              </p:cNvPr>
              <p:cNvGrpSpPr/>
              <p:nvPr/>
            </p:nvGrpSpPr>
            <p:grpSpPr>
              <a:xfrm>
                <a:off x="1374684" y="3818587"/>
                <a:ext cx="9242367" cy="523220"/>
                <a:chOff x="941767" y="4535430"/>
                <a:chExt cx="9242367" cy="523220"/>
              </a:xfrm>
            </p:grpSpPr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F8124028-F79A-0463-20C5-BD54031580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1767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A6A70D87-DDBD-1061-0A73-EFE7A0D01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774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28EA225F-E29B-4605-0517-BD20F571F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2574" y="5058650"/>
                  <a:ext cx="257676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>
                  <a:extLst>
                    <a:ext uri="{FF2B5EF4-FFF2-40B4-BE49-F238E27FC236}">
                      <a16:creationId xmlns:a16="http://schemas.microsoft.com/office/drawing/2014/main" id="{A380346D-83C7-6043-D79F-78094C40A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91328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B147EEF-009C-F9B6-DEB9-096DCB55EC15}"/>
                  </a:ext>
                </a:extLst>
              </p:cNvPr>
              <p:cNvGrpSpPr/>
              <p:nvPr/>
            </p:nvGrpSpPr>
            <p:grpSpPr>
              <a:xfrm flipH="1">
                <a:off x="2052654" y="3818587"/>
                <a:ext cx="8171591" cy="523220"/>
                <a:chOff x="-4042522" y="4535430"/>
                <a:chExt cx="8171591" cy="523220"/>
              </a:xfrm>
            </p:grpSpPr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B9690FF4-A815-A667-BFED-46C1E7845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04252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FEC3DDD6-F5CE-9278-7477-FFB56A848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98000" y="5058650"/>
                  <a:ext cx="432706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E601DB1-79A4-36A9-12D1-205879CA8DE9}"/>
                </a:ext>
              </a:extLst>
            </p:cNvPr>
            <p:cNvSpPr txBox="1"/>
            <p:nvPr/>
          </p:nvSpPr>
          <p:spPr>
            <a:xfrm>
              <a:off x="6602500" y="3252310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047BF8A-B96A-8559-933F-7AEF449B95AA}"/>
              </a:ext>
            </a:extLst>
          </p:cNvPr>
          <p:cNvGrpSpPr/>
          <p:nvPr/>
        </p:nvGrpSpPr>
        <p:grpSpPr>
          <a:xfrm>
            <a:off x="515304" y="3885758"/>
            <a:ext cx="10445333" cy="523221"/>
            <a:chOff x="515304" y="3885758"/>
            <a:chExt cx="10445333" cy="523221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0EFAE54-4E9F-C147-0239-8D4A97A011F5}"/>
                </a:ext>
              </a:extLst>
            </p:cNvPr>
            <p:cNvSpPr txBox="1"/>
            <p:nvPr/>
          </p:nvSpPr>
          <p:spPr>
            <a:xfrm>
              <a:off x="515304" y="3885759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SCK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8BC2E82-1289-1FA5-BCEF-80C46678FCB1}"/>
                </a:ext>
              </a:extLst>
            </p:cNvPr>
            <p:cNvGrpSpPr/>
            <p:nvPr/>
          </p:nvGrpSpPr>
          <p:grpSpPr>
            <a:xfrm flipV="1">
              <a:off x="1718270" y="3885759"/>
              <a:ext cx="2489605" cy="523220"/>
              <a:chOff x="1374684" y="3818587"/>
              <a:chExt cx="2489605" cy="523220"/>
            </a:xfrm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E10DBFAD-0B46-23DE-07F8-5A493C6E8D0E}"/>
                  </a:ext>
                </a:extLst>
              </p:cNvPr>
              <p:cNvGrpSpPr/>
              <p:nvPr/>
            </p:nvGrpSpPr>
            <p:grpSpPr>
              <a:xfrm>
                <a:off x="2939171" y="3818587"/>
                <a:ext cx="925118" cy="523220"/>
                <a:chOff x="2506254" y="4535430"/>
                <a:chExt cx="925118" cy="523220"/>
              </a:xfrm>
            </p:grpSpPr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3C62448C-6419-F77B-9B30-832FBDE57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54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0A2CBCA7-C20E-20BF-C1B7-42DD04D8D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9378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ADBD433A-C42F-A9EB-116D-3E316E80EAED}"/>
                  </a:ext>
                </a:extLst>
              </p:cNvPr>
              <p:cNvGrpSpPr/>
              <p:nvPr/>
            </p:nvGrpSpPr>
            <p:grpSpPr>
              <a:xfrm flipH="1">
                <a:off x="1374684" y="3818587"/>
                <a:ext cx="1564487" cy="523220"/>
                <a:chOff x="3242552" y="4535430"/>
                <a:chExt cx="1564487" cy="523220"/>
              </a:xfrm>
            </p:grpSpPr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94619C86-A0CC-1C42-580D-C770B65DF9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5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5503E17-2AE1-13C0-37FC-2CF893E16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4546" y="5058650"/>
                  <a:ext cx="128249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1F2472E2-E24A-E36A-4D47-FBD7F5B42FC3}"/>
                </a:ext>
              </a:extLst>
            </p:cNvPr>
            <p:cNvGrpSpPr/>
            <p:nvPr/>
          </p:nvGrpSpPr>
          <p:grpSpPr>
            <a:xfrm flipV="1">
              <a:off x="4207875" y="3885759"/>
              <a:ext cx="2515434" cy="523220"/>
              <a:chOff x="2006914" y="3818587"/>
              <a:chExt cx="2515434" cy="523220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BE747C8C-1848-5F6D-E090-5037DF336B95}"/>
                  </a:ext>
                </a:extLst>
              </p:cNvPr>
              <p:cNvGrpSpPr/>
              <p:nvPr/>
            </p:nvGrpSpPr>
            <p:grpSpPr>
              <a:xfrm>
                <a:off x="2939130" y="3818587"/>
                <a:ext cx="1583218" cy="523220"/>
                <a:chOff x="2506213" y="4535430"/>
                <a:chExt cx="1583218" cy="523220"/>
              </a:xfrm>
            </p:grpSpPr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026C57EF-BF3A-F8BF-EE7C-E1C5D2D06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13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29E595E0-00ED-2BBD-7C83-63A3D72B0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9437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36528720-471B-AD20-0012-182A89109D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1431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39A78148-3B8C-D825-BED8-72C3A4AA2D6B}"/>
                  </a:ext>
                </a:extLst>
              </p:cNvPr>
              <p:cNvGrpSpPr/>
              <p:nvPr/>
            </p:nvGrpSpPr>
            <p:grpSpPr>
              <a:xfrm flipH="1">
                <a:off x="2006914" y="3818587"/>
                <a:ext cx="932216" cy="523220"/>
                <a:chOff x="3242593" y="4535430"/>
                <a:chExt cx="932216" cy="523220"/>
              </a:xfrm>
            </p:grpSpPr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B6452B4C-74CD-DA12-3C05-DE509D32B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9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CE077009-5D4C-2004-8382-EC7EE98485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6809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85CDD12D-8B69-3FAA-53A0-6998363E733B}"/>
                </a:ext>
              </a:extLst>
            </p:cNvPr>
            <p:cNvGrpSpPr/>
            <p:nvPr/>
          </p:nvGrpSpPr>
          <p:grpSpPr>
            <a:xfrm flipV="1">
              <a:off x="7711918" y="3885758"/>
              <a:ext cx="3248719" cy="523221"/>
              <a:chOff x="1231544" y="3818586"/>
              <a:chExt cx="3248719" cy="523221"/>
            </a:xfrm>
          </p:grpSpPr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90880208-E522-0C4B-EAFA-964AAB199EF7}"/>
                  </a:ext>
                </a:extLst>
              </p:cNvPr>
              <p:cNvGrpSpPr/>
              <p:nvPr/>
            </p:nvGrpSpPr>
            <p:grpSpPr>
              <a:xfrm>
                <a:off x="2241729" y="3818586"/>
                <a:ext cx="2238534" cy="523221"/>
                <a:chOff x="1808812" y="4535429"/>
                <a:chExt cx="2238534" cy="523221"/>
              </a:xfrm>
            </p:grpSpPr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28AF146F-14C8-56B1-F193-0270CCC35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8812" y="4535429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>
                  <a:extLst>
                    <a:ext uri="{FF2B5EF4-FFF2-40B4-BE49-F238E27FC236}">
                      <a16:creationId xmlns:a16="http://schemas.microsoft.com/office/drawing/2014/main" id="{0F5AFFF1-4452-48A0-A1AD-D81A00378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5681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>
                  <a:extLst>
                    <a:ext uri="{FF2B5EF4-FFF2-40B4-BE49-F238E27FC236}">
                      <a16:creationId xmlns:a16="http://schemas.microsoft.com/office/drawing/2014/main" id="{AFF2048E-E159-4879-E061-35AF55A05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38806" y="5058650"/>
                  <a:ext cx="13085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83705FF3-AD25-ACA7-B212-DB01D2354BEF}"/>
                  </a:ext>
                </a:extLst>
              </p:cNvPr>
              <p:cNvGrpSpPr/>
              <p:nvPr/>
            </p:nvGrpSpPr>
            <p:grpSpPr>
              <a:xfrm flipH="1">
                <a:off x="1231544" y="3818587"/>
                <a:ext cx="1010185" cy="523220"/>
                <a:chOff x="3939994" y="4535430"/>
                <a:chExt cx="1010185" cy="523220"/>
              </a:xfrm>
            </p:grpSpPr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4445DFF9-16E9-CE58-46DB-A6ED57876A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39994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05AC0998-1928-B11D-92B8-9F85E6AD39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988" y="5058650"/>
                  <a:ext cx="72819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D7E13184-5B27-8234-1DD2-42C4905D9B1F}"/>
                </a:ext>
              </a:extLst>
            </p:cNvPr>
            <p:cNvSpPr txBox="1"/>
            <p:nvPr/>
          </p:nvSpPr>
          <p:spPr>
            <a:xfrm flipV="1">
              <a:off x="6602500" y="3885759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5F182B79-A834-C6E4-E345-CFC51EC5034B}"/>
              </a:ext>
            </a:extLst>
          </p:cNvPr>
          <p:cNvGrpSpPr/>
          <p:nvPr/>
        </p:nvGrpSpPr>
        <p:grpSpPr>
          <a:xfrm>
            <a:off x="515304" y="4695163"/>
            <a:ext cx="10445333" cy="553998"/>
            <a:chOff x="515304" y="4695163"/>
            <a:chExt cx="10445333" cy="553998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951F6C05-D492-E781-8EBA-030F65C26C83}"/>
                </a:ext>
              </a:extLst>
            </p:cNvPr>
            <p:cNvGrpSpPr/>
            <p:nvPr/>
          </p:nvGrpSpPr>
          <p:grpSpPr>
            <a:xfrm>
              <a:off x="515304" y="4695163"/>
              <a:ext cx="10445333" cy="553998"/>
              <a:chOff x="515304" y="5032105"/>
              <a:chExt cx="10445333" cy="553998"/>
            </a:xfrm>
          </p:grpSpPr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183EFB47-A7E3-76D7-D7E9-94CCFA7FCEFE}"/>
                  </a:ext>
                </a:extLst>
              </p:cNvPr>
              <p:cNvSpPr txBox="1"/>
              <p:nvPr/>
            </p:nvSpPr>
            <p:spPr>
              <a:xfrm>
                <a:off x="515304" y="5062883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MOSI</a:t>
                </a:r>
              </a:p>
            </p:txBody>
          </p: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4A198E1C-71CA-BC6A-9244-0F7F5DE09F52}"/>
                  </a:ext>
                </a:extLst>
              </p:cNvPr>
              <p:cNvGrpSpPr/>
              <p:nvPr/>
            </p:nvGrpSpPr>
            <p:grpSpPr>
              <a:xfrm>
                <a:off x="1718270" y="5062882"/>
                <a:ext cx="5014085" cy="523221"/>
                <a:chOff x="1374684" y="4902756"/>
                <a:chExt cx="5014085" cy="523221"/>
              </a:xfrm>
            </p:grpSpPr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679BA9E7-DC42-8927-58DD-E9805AF7DF77}"/>
                    </a:ext>
                  </a:extLst>
                </p:cNvPr>
                <p:cNvGrpSpPr/>
                <p:nvPr/>
              </p:nvGrpSpPr>
              <p:grpSpPr>
                <a:xfrm>
                  <a:off x="1374684" y="4902756"/>
                  <a:ext cx="5014085" cy="523221"/>
                  <a:chOff x="2220800" y="4535429"/>
                  <a:chExt cx="5014085" cy="523221"/>
                </a:xfrm>
              </p:grpSpPr>
              <p:cxnSp>
                <p:nvCxnSpPr>
                  <p:cNvPr id="80" name="直接连接符 79">
                    <a:extLst>
                      <a:ext uri="{FF2B5EF4-FFF2-40B4-BE49-F238E27FC236}">
                        <a16:creationId xmlns:a16="http://schemas.microsoft.com/office/drawing/2014/main" id="{6CF9420E-27A4-AAFE-B8CD-7057D0A07B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20800" y="4535430"/>
                    <a:ext cx="39280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接连接符 80">
                    <a:extLst>
                      <a:ext uri="{FF2B5EF4-FFF2-40B4-BE49-F238E27FC236}">
                        <a16:creationId xmlns:a16="http://schemas.microsoft.com/office/drawing/2014/main" id="{2D16CBF2-3E58-F890-A037-A2F68D1F00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16776" y="4535429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接连接符 81">
                    <a:extLst>
                      <a:ext uri="{FF2B5EF4-FFF2-40B4-BE49-F238E27FC236}">
                        <a16:creationId xmlns:a16="http://schemas.microsoft.com/office/drawing/2014/main" id="{2AFCFA76-1A78-5596-8DEC-03EC33E4D4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05431" y="5058650"/>
                    <a:ext cx="152785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直接连接符 146">
                    <a:extLst>
                      <a:ext uri="{FF2B5EF4-FFF2-40B4-BE49-F238E27FC236}">
                        <a16:creationId xmlns:a16="http://schemas.microsoft.com/office/drawing/2014/main" id="{DA3D5BD0-360D-7A78-E74A-13C4BDC338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直接连接符 183">
                    <a:extLst>
                      <a:ext uri="{FF2B5EF4-FFF2-40B4-BE49-F238E27FC236}">
                        <a16:creationId xmlns:a16="http://schemas.microsoft.com/office/drawing/2014/main" id="{D330AA88-CA24-B39C-B8ED-7172DF4A6E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组合 75">
                  <a:extLst>
                    <a:ext uri="{FF2B5EF4-FFF2-40B4-BE49-F238E27FC236}">
                      <a16:creationId xmlns:a16="http://schemas.microsoft.com/office/drawing/2014/main" id="{90AF580A-6122-C1A8-5D14-DA6CFB5282D5}"/>
                    </a:ext>
                  </a:extLst>
                </p:cNvPr>
                <p:cNvGrpSpPr/>
                <p:nvPr/>
              </p:nvGrpSpPr>
              <p:grpSpPr>
                <a:xfrm flipV="1">
                  <a:off x="1374684" y="4902756"/>
                  <a:ext cx="5014085" cy="523221"/>
                  <a:chOff x="2220800" y="4535430"/>
                  <a:chExt cx="5014085" cy="523221"/>
                </a:xfrm>
              </p:grpSpPr>
              <p:cxnSp>
                <p:nvCxnSpPr>
                  <p:cNvPr id="77" name="直接连接符 76">
                    <a:extLst>
                      <a:ext uri="{FF2B5EF4-FFF2-40B4-BE49-F238E27FC236}">
                        <a16:creationId xmlns:a16="http://schemas.microsoft.com/office/drawing/2014/main" id="{ECDC6BEB-B960-494B-1B0B-3DBD9C0F56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20800" y="4535430"/>
                    <a:ext cx="39280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直接连接符 77">
                    <a:extLst>
                      <a:ext uri="{FF2B5EF4-FFF2-40B4-BE49-F238E27FC236}">
                        <a16:creationId xmlns:a16="http://schemas.microsoft.com/office/drawing/2014/main" id="{B8B01748-FDEB-5BFA-DAAC-3B99394D1E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16776" y="4535431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接连接符 78">
                    <a:extLst>
                      <a:ext uri="{FF2B5EF4-FFF2-40B4-BE49-F238E27FC236}">
                        <a16:creationId xmlns:a16="http://schemas.microsoft.com/office/drawing/2014/main" id="{A639CE57-2E60-806A-B826-FFE6ADC3A7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05431" y="5058650"/>
                    <a:ext cx="152092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直接连接符 147">
                    <a:extLst>
                      <a:ext uri="{FF2B5EF4-FFF2-40B4-BE49-F238E27FC236}">
                        <a16:creationId xmlns:a16="http://schemas.microsoft.com/office/drawing/2014/main" id="{ECD1FC6E-99CA-FB02-806A-0282E4C672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直接连接符 184">
                    <a:extLst>
                      <a:ext uri="{FF2B5EF4-FFF2-40B4-BE49-F238E27FC236}">
                        <a16:creationId xmlns:a16="http://schemas.microsoft.com/office/drawing/2014/main" id="{4F9DD8AE-F3C7-57BE-329D-ECD5CAF0BB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D73D474B-E518-47B0-718E-A0249A40F3D9}"/>
                  </a:ext>
                </a:extLst>
              </p:cNvPr>
              <p:cNvGrpSpPr/>
              <p:nvPr/>
            </p:nvGrpSpPr>
            <p:grpSpPr>
              <a:xfrm>
                <a:off x="3923821" y="5062883"/>
                <a:ext cx="2151488" cy="523220"/>
                <a:chOff x="1709446" y="4902757"/>
                <a:chExt cx="2151488" cy="523220"/>
              </a:xfrm>
            </p:grpSpPr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8F0DC572-E9F8-20D3-327B-C1A26EB3C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18AEEB44-99B1-6A3B-BA2C-82BB4ADE31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2F7DDFCA-70A0-8D86-93A9-3870901B7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2E7F60C8-EF1C-0136-2F1B-6051A72DF9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F1A52329-B692-E11E-BDC3-54320A449E4C}"/>
                  </a:ext>
                </a:extLst>
              </p:cNvPr>
              <p:cNvGrpSpPr/>
              <p:nvPr/>
            </p:nvGrpSpPr>
            <p:grpSpPr>
              <a:xfrm>
                <a:off x="7709077" y="5062883"/>
                <a:ext cx="3251560" cy="523220"/>
                <a:chOff x="1228703" y="4902757"/>
                <a:chExt cx="3251560" cy="523220"/>
              </a:xfrm>
            </p:grpSpPr>
            <p:grpSp>
              <p:nvGrpSpPr>
                <p:cNvPr id="109" name="组合 108">
                  <a:extLst>
                    <a:ext uri="{FF2B5EF4-FFF2-40B4-BE49-F238E27FC236}">
                      <a16:creationId xmlns:a16="http://schemas.microsoft.com/office/drawing/2014/main" id="{7B292893-44E5-7978-5859-846FF1C8A3E6}"/>
                    </a:ext>
                  </a:extLst>
                </p:cNvPr>
                <p:cNvGrpSpPr/>
                <p:nvPr/>
              </p:nvGrpSpPr>
              <p:grpSpPr>
                <a:xfrm>
                  <a:off x="1228703" y="4902757"/>
                  <a:ext cx="3251560" cy="523220"/>
                  <a:chOff x="2074819" y="4535430"/>
                  <a:chExt cx="3251560" cy="523220"/>
                </a:xfrm>
              </p:grpSpPr>
              <p:cxnSp>
                <p:nvCxnSpPr>
                  <p:cNvPr id="116" name="直接连接符 115">
                    <a:extLst>
                      <a:ext uri="{FF2B5EF4-FFF2-40B4-BE49-F238E27FC236}">
                        <a16:creationId xmlns:a16="http://schemas.microsoft.com/office/drawing/2014/main" id="{C7AA6EEC-3765-3FDE-23C5-C493E24AE8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直接连接符 192">
                    <a:extLst>
                      <a:ext uri="{FF2B5EF4-FFF2-40B4-BE49-F238E27FC236}">
                        <a16:creationId xmlns:a16="http://schemas.microsoft.com/office/drawing/2014/main" id="{6A20CFEC-77DC-1AD8-6D8D-7D651423DF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直接连接符 196">
                    <a:extLst>
                      <a:ext uri="{FF2B5EF4-FFF2-40B4-BE49-F238E27FC236}">
                        <a16:creationId xmlns:a16="http://schemas.microsoft.com/office/drawing/2014/main" id="{6DC96516-46C0-EEF4-A26D-A7FEC9F51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14998" y="5058650"/>
                    <a:ext cx="1311381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0" name="组合 109">
                  <a:extLst>
                    <a:ext uri="{FF2B5EF4-FFF2-40B4-BE49-F238E27FC236}">
                      <a16:creationId xmlns:a16="http://schemas.microsoft.com/office/drawing/2014/main" id="{6ADC3697-7BE5-3099-51DE-B9C013B641D9}"/>
                    </a:ext>
                  </a:extLst>
                </p:cNvPr>
                <p:cNvGrpSpPr/>
                <p:nvPr/>
              </p:nvGrpSpPr>
              <p:grpSpPr>
                <a:xfrm flipV="1">
                  <a:off x="1228703" y="4902757"/>
                  <a:ext cx="3251560" cy="523220"/>
                  <a:chOff x="2074819" y="4535430"/>
                  <a:chExt cx="3251560" cy="523220"/>
                </a:xfrm>
              </p:grpSpPr>
              <p:cxnSp>
                <p:nvCxnSpPr>
                  <p:cNvPr id="113" name="直接连接符 112">
                    <a:extLst>
                      <a:ext uri="{FF2B5EF4-FFF2-40B4-BE49-F238E27FC236}">
                        <a16:creationId xmlns:a16="http://schemas.microsoft.com/office/drawing/2014/main" id="{0650795E-1745-31B8-1180-51983DDC74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直接连接符 193">
                    <a:extLst>
                      <a:ext uri="{FF2B5EF4-FFF2-40B4-BE49-F238E27FC236}">
                        <a16:creationId xmlns:a16="http://schemas.microsoft.com/office/drawing/2014/main" id="{D071D1E1-B6BF-B629-593C-1DB708EC00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直接连接符 197">
                    <a:extLst>
                      <a:ext uri="{FF2B5EF4-FFF2-40B4-BE49-F238E27FC236}">
                        <a16:creationId xmlns:a16="http://schemas.microsoft.com/office/drawing/2014/main" id="{5DD745FD-D9BA-90E8-9EBB-3B52FE30C9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14998" y="5058650"/>
                    <a:ext cx="1311381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3174CAB1-149F-44F2-0C93-1252696FB04B}"/>
                  </a:ext>
                </a:extLst>
              </p:cNvPr>
              <p:cNvSpPr txBox="1"/>
              <p:nvPr/>
            </p:nvSpPr>
            <p:spPr>
              <a:xfrm>
                <a:off x="6635939" y="5032105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</a:p>
            </p:txBody>
          </p:sp>
        </p:grpSp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8E3346D5-26A4-A3E7-4C17-9ACD3F9584E7}"/>
                </a:ext>
              </a:extLst>
            </p:cNvPr>
            <p:cNvSpPr txBox="1"/>
            <p:nvPr/>
          </p:nvSpPr>
          <p:spPr>
            <a:xfrm>
              <a:off x="2756751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B7</a:t>
              </a:r>
            </a:p>
          </p:txBody>
        </p:sp>
        <p:sp>
          <p:nvSpPr>
            <p:cNvPr id="243" name="文本框 242">
              <a:extLst>
                <a:ext uri="{FF2B5EF4-FFF2-40B4-BE49-F238E27FC236}">
                  <a16:creationId xmlns:a16="http://schemas.microsoft.com/office/drawing/2014/main" id="{0927C9E8-E844-FF06-9452-43D11035888E}"/>
                </a:ext>
              </a:extLst>
            </p:cNvPr>
            <p:cNvSpPr txBox="1"/>
            <p:nvPr/>
          </p:nvSpPr>
          <p:spPr>
            <a:xfrm>
              <a:off x="4571950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B6</a:t>
              </a:r>
            </a:p>
          </p:txBody>
        </p:sp>
        <p:sp>
          <p:nvSpPr>
            <p:cNvPr id="244" name="文本框 243">
              <a:extLst>
                <a:ext uri="{FF2B5EF4-FFF2-40B4-BE49-F238E27FC236}">
                  <a16:creationId xmlns:a16="http://schemas.microsoft.com/office/drawing/2014/main" id="{3D1243A6-2512-C255-CD59-DA925A5D9F4D}"/>
                </a:ext>
              </a:extLst>
            </p:cNvPr>
            <p:cNvSpPr txBox="1"/>
            <p:nvPr/>
          </p:nvSpPr>
          <p:spPr>
            <a:xfrm>
              <a:off x="8123437" y="4755160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B0</a:t>
              </a:r>
            </a:p>
          </p:txBody>
        </p: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85100DDF-1556-6C3F-66DC-67CB2CE18765}"/>
              </a:ext>
            </a:extLst>
          </p:cNvPr>
          <p:cNvGrpSpPr/>
          <p:nvPr/>
        </p:nvGrpSpPr>
        <p:grpSpPr>
          <a:xfrm>
            <a:off x="515304" y="5564568"/>
            <a:ext cx="10447240" cy="550596"/>
            <a:chOff x="515304" y="5564568"/>
            <a:chExt cx="10447240" cy="550596"/>
          </a:xfrm>
        </p:grpSpPr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3A2938FC-734F-9016-0844-C111FB7A54AB}"/>
                </a:ext>
              </a:extLst>
            </p:cNvPr>
            <p:cNvGrpSpPr/>
            <p:nvPr/>
          </p:nvGrpSpPr>
          <p:grpSpPr>
            <a:xfrm>
              <a:off x="515304" y="5564568"/>
              <a:ext cx="10447240" cy="550596"/>
              <a:chOff x="515304" y="5035507"/>
              <a:chExt cx="10447240" cy="550596"/>
            </a:xfrm>
          </p:grpSpPr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212FBE70-7FEC-DFCE-3E26-3F96E374F759}"/>
                  </a:ext>
                </a:extLst>
              </p:cNvPr>
              <p:cNvSpPr txBox="1"/>
              <p:nvPr/>
            </p:nvSpPr>
            <p:spPr>
              <a:xfrm>
                <a:off x="515304" y="5062883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MISO</a:t>
                </a:r>
              </a:p>
            </p:txBody>
          </p:sp>
          <p:grpSp>
            <p:nvGrpSpPr>
              <p:cNvPr id="214" name="组合 213">
                <a:extLst>
                  <a:ext uri="{FF2B5EF4-FFF2-40B4-BE49-F238E27FC236}">
                    <a16:creationId xmlns:a16="http://schemas.microsoft.com/office/drawing/2014/main" id="{68E7A6B7-1657-D468-D00C-E44F37B4F8EB}"/>
                  </a:ext>
                </a:extLst>
              </p:cNvPr>
              <p:cNvGrpSpPr/>
              <p:nvPr/>
            </p:nvGrpSpPr>
            <p:grpSpPr>
              <a:xfrm>
                <a:off x="1718270" y="5062882"/>
                <a:ext cx="9244274" cy="523221"/>
                <a:chOff x="1374684" y="4902756"/>
                <a:chExt cx="9244274" cy="523221"/>
              </a:xfrm>
            </p:grpSpPr>
            <p:grpSp>
              <p:nvGrpSpPr>
                <p:cNvPr id="230" name="组合 229">
                  <a:extLst>
                    <a:ext uri="{FF2B5EF4-FFF2-40B4-BE49-F238E27FC236}">
                      <a16:creationId xmlns:a16="http://schemas.microsoft.com/office/drawing/2014/main" id="{3D0793BB-A6B2-222D-65B2-B9BF27EFDFE7}"/>
                    </a:ext>
                  </a:extLst>
                </p:cNvPr>
                <p:cNvGrpSpPr/>
                <p:nvPr/>
              </p:nvGrpSpPr>
              <p:grpSpPr>
                <a:xfrm>
                  <a:off x="1374684" y="5157198"/>
                  <a:ext cx="9244274" cy="268779"/>
                  <a:chOff x="2220800" y="4789871"/>
                  <a:chExt cx="9244274" cy="268779"/>
                </a:xfrm>
              </p:grpSpPr>
              <p:cxnSp>
                <p:nvCxnSpPr>
                  <p:cNvPr id="238" name="直接连接符 237">
                    <a:extLst>
                      <a:ext uri="{FF2B5EF4-FFF2-40B4-BE49-F238E27FC236}">
                        <a16:creationId xmlns:a16="http://schemas.microsoft.com/office/drawing/2014/main" id="{68FAE36F-52B7-FC07-929C-3B3999E10C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53910" y="4789871"/>
                    <a:ext cx="144860" cy="26877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直接连接符 238">
                    <a:extLst>
                      <a:ext uri="{FF2B5EF4-FFF2-40B4-BE49-F238E27FC236}">
                        <a16:creationId xmlns:a16="http://schemas.microsoft.com/office/drawing/2014/main" id="{126EB957-42D4-F08A-82CC-4DEE78D1C1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05431" y="5058650"/>
                    <a:ext cx="152785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直接连接符 239">
                    <a:extLst>
                      <a:ext uri="{FF2B5EF4-FFF2-40B4-BE49-F238E27FC236}">
                        <a16:creationId xmlns:a16="http://schemas.microsoft.com/office/drawing/2014/main" id="{D152A72A-E4DF-7E41-4FE3-B22217A7CA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直接连接符 240">
                    <a:extLst>
                      <a:ext uri="{FF2B5EF4-FFF2-40B4-BE49-F238E27FC236}">
                        <a16:creationId xmlns:a16="http://schemas.microsoft.com/office/drawing/2014/main" id="{2368EFA3-418B-B026-CE1E-455336D8F9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直接连接符 257">
                    <a:extLst>
                      <a:ext uri="{FF2B5EF4-FFF2-40B4-BE49-F238E27FC236}">
                        <a16:creationId xmlns:a16="http://schemas.microsoft.com/office/drawing/2014/main" id="{F1D81E12-8C1C-B997-5F27-BA297CB665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20800" y="4789871"/>
                    <a:ext cx="53194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直接连接符 261">
                    <a:extLst>
                      <a:ext uri="{FF2B5EF4-FFF2-40B4-BE49-F238E27FC236}">
                        <a16:creationId xmlns:a16="http://schemas.microsoft.com/office/drawing/2014/main" id="{84C37E83-6189-1D17-1F51-273B3F0486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88265" y="4789871"/>
                    <a:ext cx="144860" cy="26877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直接连接符 262">
                    <a:extLst>
                      <a:ext uri="{FF2B5EF4-FFF2-40B4-BE49-F238E27FC236}">
                        <a16:creationId xmlns:a16="http://schemas.microsoft.com/office/drawing/2014/main" id="{4F680027-5A5A-74FD-AFF0-B93E9A9352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933125" y="4789871"/>
                    <a:ext cx="53194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1" name="组合 230">
                  <a:extLst>
                    <a:ext uri="{FF2B5EF4-FFF2-40B4-BE49-F238E27FC236}">
                      <a16:creationId xmlns:a16="http://schemas.microsoft.com/office/drawing/2014/main" id="{46C71BC3-88A1-783B-5037-A4B5EC75A793}"/>
                    </a:ext>
                  </a:extLst>
                </p:cNvPr>
                <p:cNvGrpSpPr/>
                <p:nvPr/>
              </p:nvGrpSpPr>
              <p:grpSpPr>
                <a:xfrm flipV="1">
                  <a:off x="1915520" y="4902756"/>
                  <a:ext cx="8171489" cy="254442"/>
                  <a:chOff x="2761636" y="4804209"/>
                  <a:chExt cx="8171489" cy="254442"/>
                </a:xfrm>
              </p:grpSpPr>
              <p:cxnSp>
                <p:nvCxnSpPr>
                  <p:cNvPr id="233" name="直接连接符 232">
                    <a:extLst>
                      <a:ext uri="{FF2B5EF4-FFF2-40B4-BE49-F238E27FC236}">
                        <a16:creationId xmlns:a16="http://schemas.microsoft.com/office/drawing/2014/main" id="{C180D2C3-017C-6F85-F441-0F103ECC38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636" y="4804209"/>
                    <a:ext cx="137134" cy="25444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直接连接符 233">
                    <a:extLst>
                      <a:ext uri="{FF2B5EF4-FFF2-40B4-BE49-F238E27FC236}">
                        <a16:creationId xmlns:a16="http://schemas.microsoft.com/office/drawing/2014/main" id="{D25E43F2-FE10-126F-5364-73A09743F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05431" y="5058650"/>
                    <a:ext cx="152092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直接连接符 234">
                    <a:extLst>
                      <a:ext uri="{FF2B5EF4-FFF2-40B4-BE49-F238E27FC236}">
                        <a16:creationId xmlns:a16="http://schemas.microsoft.com/office/drawing/2014/main" id="{8A85857D-EF0A-73E6-8C14-2F7626406A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08345" y="5058650"/>
                    <a:ext cx="158227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直接连接符 235">
                    <a:extLst>
                      <a:ext uri="{FF2B5EF4-FFF2-40B4-BE49-F238E27FC236}">
                        <a16:creationId xmlns:a16="http://schemas.microsoft.com/office/drawing/2014/main" id="{D61AF0D7-50DB-D1CF-2EDE-E573704BEB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77839" y="5058650"/>
                    <a:ext cx="6570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直接连接符 263">
                    <a:extLst>
                      <a:ext uri="{FF2B5EF4-FFF2-40B4-BE49-F238E27FC236}">
                        <a16:creationId xmlns:a16="http://schemas.microsoft.com/office/drawing/2014/main" id="{C41059D8-D2CD-09EF-F9C5-34E5F32C98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795991" y="4804209"/>
                    <a:ext cx="137134" cy="25444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5" name="组合 214">
                <a:extLst>
                  <a:ext uri="{FF2B5EF4-FFF2-40B4-BE49-F238E27FC236}">
                    <a16:creationId xmlns:a16="http://schemas.microsoft.com/office/drawing/2014/main" id="{74B87A3F-FBD9-3D8F-A41E-3D3A9A8B6FDF}"/>
                  </a:ext>
                </a:extLst>
              </p:cNvPr>
              <p:cNvGrpSpPr/>
              <p:nvPr/>
            </p:nvGrpSpPr>
            <p:grpSpPr>
              <a:xfrm>
                <a:off x="3923821" y="5062883"/>
                <a:ext cx="2151488" cy="523220"/>
                <a:chOff x="1709446" y="4902757"/>
                <a:chExt cx="2151488" cy="523220"/>
              </a:xfrm>
            </p:grpSpPr>
            <p:cxnSp>
              <p:nvCxnSpPr>
                <p:cNvPr id="226" name="直接连接符 225">
                  <a:extLst>
                    <a:ext uri="{FF2B5EF4-FFF2-40B4-BE49-F238E27FC236}">
                      <a16:creationId xmlns:a16="http://schemas.microsoft.com/office/drawing/2014/main" id="{E3BF8F82-2272-E31B-CB2D-F522B214C0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直接连接符 226">
                  <a:extLst>
                    <a:ext uri="{FF2B5EF4-FFF2-40B4-BE49-F238E27FC236}">
                      <a16:creationId xmlns:a16="http://schemas.microsoft.com/office/drawing/2014/main" id="{F4A0408B-D276-D323-A3A8-53B594859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09446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直接连接符 227">
                  <a:extLst>
                    <a:ext uri="{FF2B5EF4-FFF2-40B4-BE49-F238E27FC236}">
                      <a16:creationId xmlns:a16="http://schemas.microsoft.com/office/drawing/2014/main" id="{C94F05E2-96C3-3363-5CBF-ADF7F205F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直接连接符 228">
                  <a:extLst>
                    <a:ext uri="{FF2B5EF4-FFF2-40B4-BE49-F238E27FC236}">
                      <a16:creationId xmlns:a16="http://schemas.microsoft.com/office/drawing/2014/main" id="{C8786CEE-1AC2-18C0-885E-5B718C0B7F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78940" y="4902757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组合 215">
                <a:extLst>
                  <a:ext uri="{FF2B5EF4-FFF2-40B4-BE49-F238E27FC236}">
                    <a16:creationId xmlns:a16="http://schemas.microsoft.com/office/drawing/2014/main" id="{1C54E3CA-4C94-2F45-7ECC-9AF0C7BB6E06}"/>
                  </a:ext>
                </a:extLst>
              </p:cNvPr>
              <p:cNvGrpSpPr/>
              <p:nvPr/>
            </p:nvGrpSpPr>
            <p:grpSpPr>
              <a:xfrm>
                <a:off x="7709077" y="5062883"/>
                <a:ext cx="2584384" cy="523220"/>
                <a:chOff x="1228703" y="4902757"/>
                <a:chExt cx="2584384" cy="523220"/>
              </a:xfrm>
            </p:grpSpPr>
            <p:grpSp>
              <p:nvGrpSpPr>
                <p:cNvPr id="218" name="组合 217">
                  <a:extLst>
                    <a:ext uri="{FF2B5EF4-FFF2-40B4-BE49-F238E27FC236}">
                      <a16:creationId xmlns:a16="http://schemas.microsoft.com/office/drawing/2014/main" id="{E2C0D2A9-6514-F0AA-0B60-608DD6B62CA5}"/>
                    </a:ext>
                  </a:extLst>
                </p:cNvPr>
                <p:cNvGrpSpPr/>
                <p:nvPr/>
              </p:nvGrpSpPr>
              <p:grpSpPr>
                <a:xfrm>
                  <a:off x="1228703" y="4902757"/>
                  <a:ext cx="2576658" cy="523220"/>
                  <a:chOff x="2074819" y="4535430"/>
                  <a:chExt cx="2576658" cy="523220"/>
                </a:xfrm>
              </p:grpSpPr>
              <p:cxnSp>
                <p:nvCxnSpPr>
                  <p:cNvPr id="223" name="直接连接符 222">
                    <a:extLst>
                      <a:ext uri="{FF2B5EF4-FFF2-40B4-BE49-F238E27FC236}">
                        <a16:creationId xmlns:a16="http://schemas.microsoft.com/office/drawing/2014/main" id="{6E836575-EA27-8A36-08CA-BAAC40C8EE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直接连接符 223">
                    <a:extLst>
                      <a:ext uri="{FF2B5EF4-FFF2-40B4-BE49-F238E27FC236}">
                        <a16:creationId xmlns:a16="http://schemas.microsoft.com/office/drawing/2014/main" id="{4F03E713-E146-5A8D-989C-F680F69C1B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直接连接符 224">
                    <a:extLst>
                      <a:ext uri="{FF2B5EF4-FFF2-40B4-BE49-F238E27FC236}">
                        <a16:creationId xmlns:a16="http://schemas.microsoft.com/office/drawing/2014/main" id="{A7B4F090-EA52-73A9-3ABA-D50D23347D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14998" y="5058650"/>
                    <a:ext cx="636479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9" name="组合 218">
                  <a:extLst>
                    <a:ext uri="{FF2B5EF4-FFF2-40B4-BE49-F238E27FC236}">
                      <a16:creationId xmlns:a16="http://schemas.microsoft.com/office/drawing/2014/main" id="{114979A8-78DB-9822-E02B-677D765F7802}"/>
                    </a:ext>
                  </a:extLst>
                </p:cNvPr>
                <p:cNvGrpSpPr/>
                <p:nvPr/>
              </p:nvGrpSpPr>
              <p:grpSpPr>
                <a:xfrm flipV="1">
                  <a:off x="1228703" y="4902757"/>
                  <a:ext cx="2584384" cy="523220"/>
                  <a:chOff x="2074819" y="4535430"/>
                  <a:chExt cx="2584384" cy="523220"/>
                </a:xfrm>
              </p:grpSpPr>
              <p:cxnSp>
                <p:nvCxnSpPr>
                  <p:cNvPr id="220" name="直接连接符 219">
                    <a:extLst>
                      <a:ext uri="{FF2B5EF4-FFF2-40B4-BE49-F238E27FC236}">
                        <a16:creationId xmlns:a16="http://schemas.microsoft.com/office/drawing/2014/main" id="{0179C53F-F928-6409-A514-8900085075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74819" y="5058650"/>
                    <a:ext cx="165818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直接连接符 220">
                    <a:extLst>
                      <a:ext uri="{FF2B5EF4-FFF2-40B4-BE49-F238E27FC236}">
                        <a16:creationId xmlns:a16="http://schemas.microsoft.com/office/drawing/2014/main" id="{DDA0F345-D2E5-FE3E-D018-B55DC8EBB2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33004" y="4535430"/>
                    <a:ext cx="281994" cy="52322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直接连接符 221">
                    <a:extLst>
                      <a:ext uri="{FF2B5EF4-FFF2-40B4-BE49-F238E27FC236}">
                        <a16:creationId xmlns:a16="http://schemas.microsoft.com/office/drawing/2014/main" id="{45C97703-4C4F-F04F-B0D9-D29A20187B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014998" y="5058650"/>
                    <a:ext cx="64420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957FCFBF-D64C-5819-6701-A784E71E3D9D}"/>
                  </a:ext>
                </a:extLst>
              </p:cNvPr>
              <p:cNvSpPr txBox="1"/>
              <p:nvPr/>
            </p:nvSpPr>
            <p:spPr>
              <a:xfrm>
                <a:off x="6635939" y="5035507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</a:p>
            </p:txBody>
          </p:sp>
        </p:grpSp>
        <p:sp>
          <p:nvSpPr>
            <p:cNvPr id="245" name="文本框 244">
              <a:extLst>
                <a:ext uri="{FF2B5EF4-FFF2-40B4-BE49-F238E27FC236}">
                  <a16:creationId xmlns:a16="http://schemas.microsoft.com/office/drawing/2014/main" id="{9FEBC483-3C83-F0EA-95C8-66E0593D45C1}"/>
                </a:ext>
              </a:extLst>
            </p:cNvPr>
            <p:cNvSpPr txBox="1"/>
            <p:nvPr/>
          </p:nvSpPr>
          <p:spPr>
            <a:xfrm>
              <a:off x="2756751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B7</a:t>
              </a:r>
            </a:p>
          </p:txBody>
        </p:sp>
        <p:sp>
          <p:nvSpPr>
            <p:cNvPr id="246" name="文本框 245">
              <a:extLst>
                <a:ext uri="{FF2B5EF4-FFF2-40B4-BE49-F238E27FC236}">
                  <a16:creationId xmlns:a16="http://schemas.microsoft.com/office/drawing/2014/main" id="{BB09CF6B-42A8-01D9-B340-6855EFE89FEA}"/>
                </a:ext>
              </a:extLst>
            </p:cNvPr>
            <p:cNvSpPr txBox="1"/>
            <p:nvPr/>
          </p:nvSpPr>
          <p:spPr>
            <a:xfrm>
              <a:off x="4571950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B6</a:t>
              </a:r>
            </a:p>
          </p:txBody>
        </p:sp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29DF6E1B-25C1-8BF5-906F-F5275E4A462B}"/>
                </a:ext>
              </a:extLst>
            </p:cNvPr>
            <p:cNvSpPr txBox="1"/>
            <p:nvPr/>
          </p:nvSpPr>
          <p:spPr>
            <a:xfrm>
              <a:off x="8123437" y="5624558"/>
              <a:ext cx="850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B0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644107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6F873A-C6FC-D5A1-8A1D-198C5715FBE7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交换一个字节（模式</a:t>
            </a:r>
            <a:r>
              <a:rPr lang="en-US" altLang="zh-CN" sz="2800"/>
              <a:t>3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CPOL=1</a:t>
            </a:r>
            <a:r>
              <a:rPr lang="zh-CN" altLang="en-US" sz="2800"/>
              <a:t>：空闲状态时，</a:t>
            </a:r>
            <a:r>
              <a:rPr lang="en-US" altLang="zh-CN" sz="2800"/>
              <a:t>SCK</a:t>
            </a:r>
            <a:r>
              <a:rPr lang="zh-CN" altLang="en-US" sz="2800"/>
              <a:t>为高电平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CPHA=1</a:t>
            </a:r>
            <a:r>
              <a:rPr lang="zh-CN" altLang="en-US" sz="2800"/>
              <a:t>：</a:t>
            </a:r>
            <a:r>
              <a:rPr lang="en-US" altLang="zh-CN" sz="2800"/>
              <a:t>SCK</a:t>
            </a:r>
            <a:r>
              <a:rPr lang="zh-CN" altLang="en-US" sz="2800"/>
              <a:t>第一个边沿移出数据，第二个边沿移入数据</a:t>
            </a:r>
            <a:endParaRPr lang="en-US" altLang="zh-CN" sz="2800"/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8F2C0D27-F0CC-D2F0-A901-EB0ECF762E3D}"/>
              </a:ext>
            </a:extLst>
          </p:cNvPr>
          <p:cNvGrpSpPr/>
          <p:nvPr/>
        </p:nvGrpSpPr>
        <p:grpSpPr>
          <a:xfrm>
            <a:off x="515304" y="3045576"/>
            <a:ext cx="10445333" cy="523220"/>
            <a:chOff x="515304" y="3252310"/>
            <a:chExt cx="10445333" cy="52322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624C1C8-4AA6-115E-1C10-598037D1E696}"/>
                </a:ext>
              </a:extLst>
            </p:cNvPr>
            <p:cNvSpPr txBox="1"/>
            <p:nvPr/>
          </p:nvSpPr>
          <p:spPr>
            <a:xfrm>
              <a:off x="515304" y="3252310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SS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7CDB07D-5558-F9AF-9480-7B1A9E956F45}"/>
                </a:ext>
              </a:extLst>
            </p:cNvPr>
            <p:cNvGrpSpPr/>
            <p:nvPr/>
          </p:nvGrpSpPr>
          <p:grpSpPr>
            <a:xfrm>
              <a:off x="1718270" y="3252310"/>
              <a:ext cx="9242367" cy="523220"/>
              <a:chOff x="1374684" y="3818587"/>
              <a:chExt cx="9242367" cy="52322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69373BE-6C67-AB18-DB0C-BBFD36FE6B30}"/>
                  </a:ext>
                </a:extLst>
              </p:cNvPr>
              <p:cNvGrpSpPr/>
              <p:nvPr/>
            </p:nvGrpSpPr>
            <p:grpSpPr>
              <a:xfrm>
                <a:off x="1374684" y="3818587"/>
                <a:ext cx="9242367" cy="523220"/>
                <a:chOff x="941767" y="4535430"/>
                <a:chExt cx="9242367" cy="523220"/>
              </a:xfrm>
            </p:grpSpPr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F8124028-F79A-0463-20C5-BD54031580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1767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A6A70D87-DDBD-1061-0A73-EFE7A0D01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774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28EA225F-E29B-4605-0517-BD20F571F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2574" y="5058650"/>
                  <a:ext cx="257676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>
                  <a:extLst>
                    <a:ext uri="{FF2B5EF4-FFF2-40B4-BE49-F238E27FC236}">
                      <a16:creationId xmlns:a16="http://schemas.microsoft.com/office/drawing/2014/main" id="{A380346D-83C7-6043-D79F-78094C40A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91328" y="4535430"/>
                  <a:ext cx="3928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B147EEF-009C-F9B6-DEB9-096DCB55EC15}"/>
                  </a:ext>
                </a:extLst>
              </p:cNvPr>
              <p:cNvGrpSpPr/>
              <p:nvPr/>
            </p:nvGrpSpPr>
            <p:grpSpPr>
              <a:xfrm flipH="1">
                <a:off x="2052654" y="3818587"/>
                <a:ext cx="8171591" cy="523220"/>
                <a:chOff x="-4042522" y="4535430"/>
                <a:chExt cx="8171591" cy="523220"/>
              </a:xfrm>
            </p:grpSpPr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B9690FF4-A815-A667-BFED-46C1E7845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04252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FEC3DDD6-F5CE-9278-7477-FFB56A848D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98000" y="5058650"/>
                  <a:ext cx="432706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E601DB1-79A4-36A9-12D1-205879CA8DE9}"/>
                </a:ext>
              </a:extLst>
            </p:cNvPr>
            <p:cNvSpPr txBox="1"/>
            <p:nvPr/>
          </p:nvSpPr>
          <p:spPr>
            <a:xfrm>
              <a:off x="6602500" y="3252310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EC48D10-2F00-4EF5-FB4B-887258E10581}"/>
              </a:ext>
            </a:extLst>
          </p:cNvPr>
          <p:cNvGrpSpPr/>
          <p:nvPr/>
        </p:nvGrpSpPr>
        <p:grpSpPr>
          <a:xfrm>
            <a:off x="515304" y="3885758"/>
            <a:ext cx="10445333" cy="523221"/>
            <a:chOff x="515304" y="3885758"/>
            <a:chExt cx="10445333" cy="523221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0EFAE54-4E9F-C147-0239-8D4A97A011F5}"/>
                </a:ext>
              </a:extLst>
            </p:cNvPr>
            <p:cNvSpPr txBox="1"/>
            <p:nvPr/>
          </p:nvSpPr>
          <p:spPr>
            <a:xfrm>
              <a:off x="515304" y="3885759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SCK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8BC2E82-1289-1FA5-BCEF-80C46678FCB1}"/>
                </a:ext>
              </a:extLst>
            </p:cNvPr>
            <p:cNvGrpSpPr/>
            <p:nvPr/>
          </p:nvGrpSpPr>
          <p:grpSpPr>
            <a:xfrm flipV="1">
              <a:off x="1718270" y="3885759"/>
              <a:ext cx="2489605" cy="523220"/>
              <a:chOff x="1374684" y="3818587"/>
              <a:chExt cx="2489605" cy="523220"/>
            </a:xfrm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E10DBFAD-0B46-23DE-07F8-5A493C6E8D0E}"/>
                  </a:ext>
                </a:extLst>
              </p:cNvPr>
              <p:cNvGrpSpPr/>
              <p:nvPr/>
            </p:nvGrpSpPr>
            <p:grpSpPr>
              <a:xfrm>
                <a:off x="2939171" y="3818587"/>
                <a:ext cx="925118" cy="523220"/>
                <a:chOff x="2506254" y="4535430"/>
                <a:chExt cx="925118" cy="523220"/>
              </a:xfrm>
            </p:grpSpPr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3C62448C-6419-F77B-9B30-832FBDE57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54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0A2CBCA7-C20E-20BF-C1B7-42DD04D8D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9378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ADBD433A-C42F-A9EB-116D-3E316E80EAED}"/>
                  </a:ext>
                </a:extLst>
              </p:cNvPr>
              <p:cNvGrpSpPr/>
              <p:nvPr/>
            </p:nvGrpSpPr>
            <p:grpSpPr>
              <a:xfrm flipH="1">
                <a:off x="1374684" y="3818587"/>
                <a:ext cx="1564487" cy="523220"/>
                <a:chOff x="3242552" y="4535430"/>
                <a:chExt cx="1564487" cy="523220"/>
              </a:xfrm>
            </p:grpSpPr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94619C86-A0CC-1C42-580D-C770B65DF9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5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5503E17-2AE1-13C0-37FC-2CF893E16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4546" y="5058650"/>
                  <a:ext cx="128249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1F2472E2-E24A-E36A-4D47-FBD7F5B42FC3}"/>
                </a:ext>
              </a:extLst>
            </p:cNvPr>
            <p:cNvGrpSpPr/>
            <p:nvPr/>
          </p:nvGrpSpPr>
          <p:grpSpPr>
            <a:xfrm flipV="1">
              <a:off x="4207875" y="3885759"/>
              <a:ext cx="2515434" cy="523220"/>
              <a:chOff x="2006914" y="3818587"/>
              <a:chExt cx="2515434" cy="523220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BE747C8C-1848-5F6D-E090-5037DF336B95}"/>
                  </a:ext>
                </a:extLst>
              </p:cNvPr>
              <p:cNvGrpSpPr/>
              <p:nvPr/>
            </p:nvGrpSpPr>
            <p:grpSpPr>
              <a:xfrm>
                <a:off x="2939130" y="3818587"/>
                <a:ext cx="1583218" cy="523220"/>
                <a:chOff x="2506213" y="4535430"/>
                <a:chExt cx="1583218" cy="523220"/>
              </a:xfrm>
            </p:grpSpPr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026C57EF-BF3A-F8BF-EE7C-E1C5D2D06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6213" y="453543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29E595E0-00ED-2BBD-7C83-63A3D72B0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9437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36528720-471B-AD20-0012-182A89109D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1431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39A78148-3B8C-D825-BED8-72C3A4AA2D6B}"/>
                  </a:ext>
                </a:extLst>
              </p:cNvPr>
              <p:cNvGrpSpPr/>
              <p:nvPr/>
            </p:nvGrpSpPr>
            <p:grpSpPr>
              <a:xfrm flipH="1">
                <a:off x="2006914" y="3818587"/>
                <a:ext cx="932216" cy="523220"/>
                <a:chOff x="3242593" y="4535430"/>
                <a:chExt cx="932216" cy="523220"/>
              </a:xfrm>
            </p:grpSpPr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B6452B4C-74CD-DA12-3C05-DE509D32B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2593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CE077009-5D4C-2004-8382-EC7EE98485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6809" y="5058650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85CDD12D-8B69-3FAA-53A0-6998363E733B}"/>
                </a:ext>
              </a:extLst>
            </p:cNvPr>
            <p:cNvGrpSpPr/>
            <p:nvPr/>
          </p:nvGrpSpPr>
          <p:grpSpPr>
            <a:xfrm flipV="1">
              <a:off x="7711918" y="3885758"/>
              <a:ext cx="3248719" cy="523221"/>
              <a:chOff x="1231544" y="3818586"/>
              <a:chExt cx="3248719" cy="523221"/>
            </a:xfrm>
          </p:grpSpPr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90880208-E522-0C4B-EAFA-964AAB199EF7}"/>
                  </a:ext>
                </a:extLst>
              </p:cNvPr>
              <p:cNvGrpSpPr/>
              <p:nvPr/>
            </p:nvGrpSpPr>
            <p:grpSpPr>
              <a:xfrm>
                <a:off x="2241729" y="3818586"/>
                <a:ext cx="2238534" cy="523221"/>
                <a:chOff x="1808812" y="4535429"/>
                <a:chExt cx="2238534" cy="523221"/>
              </a:xfrm>
            </p:grpSpPr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28AF146F-14C8-56B1-F193-0270CCC35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8812" y="4535429"/>
                  <a:ext cx="648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>
                  <a:extLst>
                    <a:ext uri="{FF2B5EF4-FFF2-40B4-BE49-F238E27FC236}">
                      <a16:creationId xmlns:a16="http://schemas.microsoft.com/office/drawing/2014/main" id="{0F5AFFF1-4452-48A0-A1AD-D81A00378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56812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>
                  <a:extLst>
                    <a:ext uri="{FF2B5EF4-FFF2-40B4-BE49-F238E27FC236}">
                      <a16:creationId xmlns:a16="http://schemas.microsoft.com/office/drawing/2014/main" id="{AFF2048E-E159-4879-E061-35AF55A05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38806" y="5058650"/>
                  <a:ext cx="13085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83705FF3-AD25-ACA7-B212-DB01D2354BEF}"/>
                  </a:ext>
                </a:extLst>
              </p:cNvPr>
              <p:cNvGrpSpPr/>
              <p:nvPr/>
            </p:nvGrpSpPr>
            <p:grpSpPr>
              <a:xfrm flipH="1">
                <a:off x="1231544" y="3818587"/>
                <a:ext cx="1010185" cy="523220"/>
                <a:chOff x="3939994" y="4535430"/>
                <a:chExt cx="1010185" cy="523220"/>
              </a:xfrm>
            </p:grpSpPr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4445DFF9-16E9-CE58-46DB-A6ED57876A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39994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05AC0998-1928-B11D-92B8-9F85E6AD39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21988" y="5058650"/>
                  <a:ext cx="72819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D7E13184-5B27-8234-1DD2-42C4905D9B1F}"/>
                </a:ext>
              </a:extLst>
            </p:cNvPr>
            <p:cNvSpPr txBox="1"/>
            <p:nvPr/>
          </p:nvSpPr>
          <p:spPr>
            <a:xfrm flipV="1">
              <a:off x="6602500" y="3885759"/>
              <a:ext cx="118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/>
                <a:t>……</a:t>
              </a: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5F81B611-B0AC-AAD4-C85C-6A0C8165A0DF}"/>
              </a:ext>
            </a:extLst>
          </p:cNvPr>
          <p:cNvGrpSpPr/>
          <p:nvPr/>
        </p:nvGrpSpPr>
        <p:grpSpPr>
          <a:xfrm>
            <a:off x="515304" y="4695163"/>
            <a:ext cx="10445333" cy="553998"/>
            <a:chOff x="515304" y="4695163"/>
            <a:chExt cx="10445333" cy="553998"/>
          </a:xfrm>
        </p:grpSpPr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D9AA3D44-28CC-FCFE-E3B3-56E429AD022F}"/>
                </a:ext>
              </a:extLst>
            </p:cNvPr>
            <p:cNvGrpSpPr/>
            <p:nvPr/>
          </p:nvGrpSpPr>
          <p:grpSpPr>
            <a:xfrm>
              <a:off x="1718270" y="4695163"/>
              <a:ext cx="9242367" cy="553998"/>
              <a:chOff x="1718270" y="4695163"/>
              <a:chExt cx="9242367" cy="553998"/>
            </a:xfrm>
          </p:grpSpPr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5F182B79-A834-C6E4-E345-CFC51EC5034B}"/>
                  </a:ext>
                </a:extLst>
              </p:cNvPr>
              <p:cNvGrpSpPr/>
              <p:nvPr/>
            </p:nvGrpSpPr>
            <p:grpSpPr>
              <a:xfrm>
                <a:off x="1718270" y="4725940"/>
                <a:ext cx="9242367" cy="523221"/>
                <a:chOff x="828485" y="4725940"/>
                <a:chExt cx="9242367" cy="523221"/>
              </a:xfrm>
            </p:grpSpPr>
            <p:grpSp>
              <p:nvGrpSpPr>
                <p:cNvPr id="124" name="组合 123">
                  <a:extLst>
                    <a:ext uri="{FF2B5EF4-FFF2-40B4-BE49-F238E27FC236}">
                      <a16:creationId xmlns:a16="http://schemas.microsoft.com/office/drawing/2014/main" id="{951F6C05-D492-E781-8EBA-030F65C26C83}"/>
                    </a:ext>
                  </a:extLst>
                </p:cNvPr>
                <p:cNvGrpSpPr/>
                <p:nvPr/>
              </p:nvGrpSpPr>
              <p:grpSpPr>
                <a:xfrm>
                  <a:off x="828485" y="4725940"/>
                  <a:ext cx="9242367" cy="523221"/>
                  <a:chOff x="828485" y="5062882"/>
                  <a:chExt cx="9242367" cy="523221"/>
                </a:xfrm>
              </p:grpSpPr>
              <p:grpSp>
                <p:nvGrpSpPr>
                  <p:cNvPr id="74" name="组合 73">
                    <a:extLst>
                      <a:ext uri="{FF2B5EF4-FFF2-40B4-BE49-F238E27FC236}">
                        <a16:creationId xmlns:a16="http://schemas.microsoft.com/office/drawing/2014/main" id="{4A198E1C-71CA-BC6A-9244-0F7F5DE09F52}"/>
                      </a:ext>
                    </a:extLst>
                  </p:cNvPr>
                  <p:cNvGrpSpPr/>
                  <p:nvPr/>
                </p:nvGrpSpPr>
                <p:grpSpPr>
                  <a:xfrm>
                    <a:off x="828485" y="5062882"/>
                    <a:ext cx="6729202" cy="523221"/>
                    <a:chOff x="484899" y="4902756"/>
                    <a:chExt cx="6729202" cy="523221"/>
                  </a:xfrm>
                </p:grpSpPr>
                <p:grpSp>
                  <p:nvGrpSpPr>
                    <p:cNvPr id="75" name="组合 74">
                      <a:extLst>
                        <a:ext uri="{FF2B5EF4-FFF2-40B4-BE49-F238E27FC236}">
                          <a16:creationId xmlns:a16="http://schemas.microsoft.com/office/drawing/2014/main" id="{679BA9E7-DC42-8927-58DD-E9805AF7DF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4899" y="4902756"/>
                      <a:ext cx="6729202" cy="523221"/>
                      <a:chOff x="1331015" y="4535429"/>
                      <a:chExt cx="6729202" cy="523221"/>
                    </a:xfrm>
                  </p:grpSpPr>
                  <p:cxnSp>
                    <p:nvCxnSpPr>
                      <p:cNvPr id="80" name="直接连接符 79">
                        <a:extLst>
                          <a:ext uri="{FF2B5EF4-FFF2-40B4-BE49-F238E27FC236}">
                            <a16:creationId xmlns:a16="http://schemas.microsoft.com/office/drawing/2014/main" id="{6CF9420E-27A4-AAFE-B8CD-7057D0A07B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31015" y="4535430"/>
                        <a:ext cx="128259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直接连接符 80">
                        <a:extLst>
                          <a:ext uri="{FF2B5EF4-FFF2-40B4-BE49-F238E27FC236}">
                            <a16:creationId xmlns:a16="http://schemas.microsoft.com/office/drawing/2014/main" id="{2D16CBF2-3E58-F890-A037-A2F68D1F00D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616776" y="4535429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直接连接符 81">
                        <a:extLst>
                          <a:ext uri="{FF2B5EF4-FFF2-40B4-BE49-F238E27FC236}">
                            <a16:creationId xmlns:a16="http://schemas.microsoft.com/office/drawing/2014/main" id="{2AFCFA76-1A78-5596-8DEC-03EC33E4D40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905431" y="5058650"/>
                        <a:ext cx="152785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直接连接符 146">
                        <a:extLst>
                          <a:ext uri="{FF2B5EF4-FFF2-40B4-BE49-F238E27FC236}">
                            <a16:creationId xmlns:a16="http://schemas.microsoft.com/office/drawing/2014/main" id="{DA3D5BD0-360D-7A78-E74A-13C4BDC338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708345" y="5058650"/>
                        <a:ext cx="163675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" name="直接连接符 183">
                        <a:extLst>
                          <a:ext uri="{FF2B5EF4-FFF2-40B4-BE49-F238E27FC236}">
                            <a16:creationId xmlns:a16="http://schemas.microsoft.com/office/drawing/2014/main" id="{D330AA88-CA24-B39C-B8ED-7172DF4A6E6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321822" y="5058650"/>
                        <a:ext cx="7383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6" name="组合 75">
                      <a:extLst>
                        <a:ext uri="{FF2B5EF4-FFF2-40B4-BE49-F238E27FC236}">
                          <a16:creationId xmlns:a16="http://schemas.microsoft.com/office/drawing/2014/main" id="{90AF580A-6122-C1A8-5D14-DA6CFB5282D5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484899" y="4902756"/>
                      <a:ext cx="6719251" cy="523221"/>
                      <a:chOff x="1331015" y="4535430"/>
                      <a:chExt cx="6719251" cy="523221"/>
                    </a:xfrm>
                  </p:grpSpPr>
                  <p:cxnSp>
                    <p:nvCxnSpPr>
                      <p:cNvPr id="77" name="直接连接符 76">
                        <a:extLst>
                          <a:ext uri="{FF2B5EF4-FFF2-40B4-BE49-F238E27FC236}">
                            <a16:creationId xmlns:a16="http://schemas.microsoft.com/office/drawing/2014/main" id="{ECDC6BEB-B960-494B-1B0B-3DBD9C0F565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331015" y="4535430"/>
                        <a:ext cx="128259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直接连接符 77">
                        <a:extLst>
                          <a:ext uri="{FF2B5EF4-FFF2-40B4-BE49-F238E27FC236}">
                            <a16:creationId xmlns:a16="http://schemas.microsoft.com/office/drawing/2014/main" id="{B8B01748-FDEB-5BFA-DAAC-3B99394D1E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616776" y="4535431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直接连接符 78">
                        <a:extLst>
                          <a:ext uri="{FF2B5EF4-FFF2-40B4-BE49-F238E27FC236}">
                            <a16:creationId xmlns:a16="http://schemas.microsoft.com/office/drawing/2014/main" id="{A639CE57-2E60-806A-B826-FFE6ADC3A71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905431" y="5058650"/>
                        <a:ext cx="1520920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直接连接符 147">
                        <a:extLst>
                          <a:ext uri="{FF2B5EF4-FFF2-40B4-BE49-F238E27FC236}">
                            <a16:creationId xmlns:a16="http://schemas.microsoft.com/office/drawing/2014/main" id="{ECD1FC6E-99CA-FB02-806A-0282E4C672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708345" y="5058650"/>
                        <a:ext cx="163675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5" name="直接连接符 184">
                        <a:extLst>
                          <a:ext uri="{FF2B5EF4-FFF2-40B4-BE49-F238E27FC236}">
                            <a16:creationId xmlns:a16="http://schemas.microsoft.com/office/drawing/2014/main" id="{4F9DD8AE-F3C7-57BE-329D-ECD5CAF0BBA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321822" y="5058650"/>
                        <a:ext cx="728444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83" name="组合 82">
                    <a:extLst>
                      <a:ext uri="{FF2B5EF4-FFF2-40B4-BE49-F238E27FC236}">
                        <a16:creationId xmlns:a16="http://schemas.microsoft.com/office/drawing/2014/main" id="{D73D474B-E518-47B0-718E-A0249A40F3D9}"/>
                      </a:ext>
                    </a:extLst>
                  </p:cNvPr>
                  <p:cNvGrpSpPr/>
                  <p:nvPr/>
                </p:nvGrpSpPr>
                <p:grpSpPr>
                  <a:xfrm>
                    <a:off x="3923821" y="5062883"/>
                    <a:ext cx="3915860" cy="523220"/>
                    <a:chOff x="1709446" y="4902757"/>
                    <a:chExt cx="3915860" cy="523220"/>
                  </a:xfrm>
                </p:grpSpPr>
                <p:cxnSp>
                  <p:nvCxnSpPr>
                    <p:cNvPr id="90" name="直接连接符 89">
                      <a:extLst>
                        <a:ext uri="{FF2B5EF4-FFF2-40B4-BE49-F238E27FC236}">
                          <a16:creationId xmlns:a16="http://schemas.microsoft.com/office/drawing/2014/main" id="{8F0DC572-E9F8-20D3-327B-C1A26EB3C2A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09446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直接连接符 86">
                      <a:extLst>
                        <a:ext uri="{FF2B5EF4-FFF2-40B4-BE49-F238E27FC236}">
                          <a16:creationId xmlns:a16="http://schemas.microsoft.com/office/drawing/2014/main" id="{18AEEB44-99B1-6A3B-BA2C-82BB4ADE31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709446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直接连接符 15">
                      <a:extLst>
                        <a:ext uri="{FF2B5EF4-FFF2-40B4-BE49-F238E27FC236}">
                          <a16:creationId xmlns:a16="http://schemas.microsoft.com/office/drawing/2014/main" id="{95E27082-CAE0-6774-A4A9-C6E9F9E089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343312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直接连接符 16">
                      <a:extLst>
                        <a:ext uri="{FF2B5EF4-FFF2-40B4-BE49-F238E27FC236}">
                          <a16:creationId xmlns:a16="http://schemas.microsoft.com/office/drawing/2014/main" id="{130128E3-CAC3-9CEA-6E77-E9DC61E0E1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343312" y="4902757"/>
                      <a:ext cx="281994" cy="52322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8" name="组合 107">
                    <a:extLst>
                      <a:ext uri="{FF2B5EF4-FFF2-40B4-BE49-F238E27FC236}">
                        <a16:creationId xmlns:a16="http://schemas.microsoft.com/office/drawing/2014/main" id="{F1A52329-B692-E11E-BDC3-54320A449E4C}"/>
                      </a:ext>
                    </a:extLst>
                  </p:cNvPr>
                  <p:cNvGrpSpPr/>
                  <p:nvPr/>
                </p:nvGrpSpPr>
                <p:grpSpPr>
                  <a:xfrm>
                    <a:off x="7839681" y="5062883"/>
                    <a:ext cx="2231171" cy="523220"/>
                    <a:chOff x="1359307" y="4902757"/>
                    <a:chExt cx="2231171" cy="523220"/>
                  </a:xfrm>
                </p:grpSpPr>
                <p:grpSp>
                  <p:nvGrpSpPr>
                    <p:cNvPr id="109" name="组合 108">
                      <a:extLst>
                        <a:ext uri="{FF2B5EF4-FFF2-40B4-BE49-F238E27FC236}">
                          <a16:creationId xmlns:a16="http://schemas.microsoft.com/office/drawing/2014/main" id="{7B292893-44E5-7978-5859-846FF1C8A3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59307" y="4902757"/>
                      <a:ext cx="2231171" cy="523220"/>
                      <a:chOff x="2205423" y="4535430"/>
                      <a:chExt cx="2231171" cy="523220"/>
                    </a:xfrm>
                  </p:grpSpPr>
                  <p:cxnSp>
                    <p:nvCxnSpPr>
                      <p:cNvPr id="116" name="直接连接符 115">
                        <a:extLst>
                          <a:ext uri="{FF2B5EF4-FFF2-40B4-BE49-F238E27FC236}">
                            <a16:creationId xmlns:a16="http://schemas.microsoft.com/office/drawing/2014/main" id="{C7AA6EEC-3765-3FDE-23C5-C493E24AE81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205423" y="5058650"/>
                        <a:ext cx="152758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3" name="直接连接符 192">
                        <a:extLst>
                          <a:ext uri="{FF2B5EF4-FFF2-40B4-BE49-F238E27FC236}">
                            <a16:creationId xmlns:a16="http://schemas.microsoft.com/office/drawing/2014/main" id="{6A20CFEC-77DC-1AD8-6D8D-7D651423DF7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733004" y="4535430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直接连接符 196">
                        <a:extLst>
                          <a:ext uri="{FF2B5EF4-FFF2-40B4-BE49-F238E27FC236}">
                            <a16:creationId xmlns:a16="http://schemas.microsoft.com/office/drawing/2014/main" id="{6DC96516-46C0-EEF4-A26D-A7FEC9F519B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014998" y="5058650"/>
                        <a:ext cx="42159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0" name="组合 109">
                      <a:extLst>
                        <a:ext uri="{FF2B5EF4-FFF2-40B4-BE49-F238E27FC236}">
                          <a16:creationId xmlns:a16="http://schemas.microsoft.com/office/drawing/2014/main" id="{6ADC3697-7BE5-3099-51DE-B9C013B641D9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1359307" y="4902757"/>
                      <a:ext cx="2231171" cy="523220"/>
                      <a:chOff x="2205423" y="4535430"/>
                      <a:chExt cx="2231171" cy="523220"/>
                    </a:xfrm>
                  </p:grpSpPr>
                  <p:cxnSp>
                    <p:nvCxnSpPr>
                      <p:cNvPr id="113" name="直接连接符 112">
                        <a:extLst>
                          <a:ext uri="{FF2B5EF4-FFF2-40B4-BE49-F238E27FC236}">
                            <a16:creationId xmlns:a16="http://schemas.microsoft.com/office/drawing/2014/main" id="{0650795E-1745-31B8-1180-51983DDC74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05423" y="5058650"/>
                        <a:ext cx="1527581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直接连接符 193">
                        <a:extLst>
                          <a:ext uri="{FF2B5EF4-FFF2-40B4-BE49-F238E27FC236}">
                            <a16:creationId xmlns:a16="http://schemas.microsoft.com/office/drawing/2014/main" id="{D071D1E1-B6BF-B629-593C-1DB708EC00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733004" y="4535430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直接连接符 197">
                        <a:extLst>
                          <a:ext uri="{FF2B5EF4-FFF2-40B4-BE49-F238E27FC236}">
                            <a16:creationId xmlns:a16="http://schemas.microsoft.com/office/drawing/2014/main" id="{5DD745FD-D9BA-90E8-9EBB-3B52FE30C97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014998" y="5058650"/>
                        <a:ext cx="421596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42" name="文本框 241">
                  <a:extLst>
                    <a:ext uri="{FF2B5EF4-FFF2-40B4-BE49-F238E27FC236}">
                      <a16:creationId xmlns:a16="http://schemas.microsoft.com/office/drawing/2014/main" id="{8E3346D5-26A4-A3E7-4C17-9ACD3F9584E7}"/>
                    </a:ext>
                  </a:extLst>
                </p:cNvPr>
                <p:cNvSpPr txBox="1"/>
                <p:nvPr/>
              </p:nvSpPr>
              <p:spPr>
                <a:xfrm>
                  <a:off x="2756751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B7</a:t>
                  </a:r>
                </a:p>
              </p:txBody>
            </p:sp>
            <p:sp>
              <p:nvSpPr>
                <p:cNvPr id="243" name="文本框 242">
                  <a:extLst>
                    <a:ext uri="{FF2B5EF4-FFF2-40B4-BE49-F238E27FC236}">
                      <a16:creationId xmlns:a16="http://schemas.microsoft.com/office/drawing/2014/main" id="{0927C9E8-E844-FF06-9452-43D11035888E}"/>
                    </a:ext>
                  </a:extLst>
                </p:cNvPr>
                <p:cNvSpPr txBox="1"/>
                <p:nvPr/>
              </p:nvSpPr>
              <p:spPr>
                <a:xfrm>
                  <a:off x="4571950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B6</a:t>
                  </a:r>
                </a:p>
              </p:txBody>
            </p:sp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3D1243A6-2512-C255-CD59-DA925A5D9F4D}"/>
                    </a:ext>
                  </a:extLst>
                </p:cNvPr>
                <p:cNvSpPr txBox="1"/>
                <p:nvPr/>
              </p:nvSpPr>
              <p:spPr>
                <a:xfrm>
                  <a:off x="8123437" y="4755160"/>
                  <a:ext cx="8500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/>
                    <a:t>B0</a:t>
                  </a:r>
                </a:p>
              </p:txBody>
            </p:sp>
          </p:grp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D7E1BD07-87BD-2EB9-562B-D6BBFD53C958}"/>
                  </a:ext>
                </a:extLst>
              </p:cNvPr>
              <p:cNvSpPr txBox="1"/>
              <p:nvPr/>
            </p:nvSpPr>
            <p:spPr>
              <a:xfrm>
                <a:off x="6635939" y="4695163"/>
                <a:ext cx="1180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/>
                  <a:t>……</a:t>
                </a:r>
              </a:p>
            </p:txBody>
          </p:sp>
        </p:grp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D71FCE30-9692-7838-1A43-914AC6E4DC13}"/>
                </a:ext>
              </a:extLst>
            </p:cNvPr>
            <p:cNvSpPr txBox="1"/>
            <p:nvPr/>
          </p:nvSpPr>
          <p:spPr>
            <a:xfrm>
              <a:off x="515304" y="4725941"/>
              <a:ext cx="1180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/>
                <a:t>MOSI</a:t>
              </a:r>
            </a:p>
          </p:txBody>
        </p:sp>
      </p:grp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B70A0BAD-0A25-9D15-E0A0-8F6BB145F994}"/>
              </a:ext>
            </a:extLst>
          </p:cNvPr>
          <p:cNvCxnSpPr>
            <a:cxnSpLocks/>
          </p:cNvCxnSpPr>
          <p:nvPr/>
        </p:nvCxnSpPr>
        <p:spPr>
          <a:xfrm>
            <a:off x="2251380" y="5846385"/>
            <a:ext cx="144860" cy="268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0C7CE358-EA39-27CB-99F4-6692780D6120}"/>
              </a:ext>
            </a:extLst>
          </p:cNvPr>
          <p:cNvCxnSpPr>
            <a:cxnSpLocks/>
          </p:cNvCxnSpPr>
          <p:nvPr/>
        </p:nvCxnSpPr>
        <p:spPr>
          <a:xfrm>
            <a:off x="1718270" y="5846385"/>
            <a:ext cx="5319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58FACC40-6113-846D-78F5-D791A6054CE5}"/>
              </a:ext>
            </a:extLst>
          </p:cNvPr>
          <p:cNvCxnSpPr>
            <a:cxnSpLocks/>
          </p:cNvCxnSpPr>
          <p:nvPr/>
        </p:nvCxnSpPr>
        <p:spPr>
          <a:xfrm flipV="1">
            <a:off x="2259106" y="5591943"/>
            <a:ext cx="137134" cy="254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E7C77E1D-EC90-7419-395E-FC521629C3B1}"/>
              </a:ext>
            </a:extLst>
          </p:cNvPr>
          <p:cNvGrpSpPr/>
          <p:nvPr/>
        </p:nvGrpSpPr>
        <p:grpSpPr>
          <a:xfrm>
            <a:off x="515304" y="5564568"/>
            <a:ext cx="10447240" cy="550595"/>
            <a:chOff x="515304" y="5564568"/>
            <a:chExt cx="10447240" cy="550595"/>
          </a:xfrm>
        </p:grpSpPr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1F20CE51-6BD7-FEA7-64EC-B075F0DF3CBE}"/>
                </a:ext>
              </a:extLst>
            </p:cNvPr>
            <p:cNvGrpSpPr/>
            <p:nvPr/>
          </p:nvGrpSpPr>
          <p:grpSpPr>
            <a:xfrm>
              <a:off x="515304" y="5564568"/>
              <a:ext cx="9778157" cy="548627"/>
              <a:chOff x="515304" y="5564568"/>
              <a:chExt cx="9778157" cy="548627"/>
            </a:xfrm>
          </p:grpSpPr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C43ECA0A-016C-629F-8E9C-0ADCB8C14C2F}"/>
                  </a:ext>
                </a:extLst>
              </p:cNvPr>
              <p:cNvGrpSpPr/>
              <p:nvPr/>
            </p:nvGrpSpPr>
            <p:grpSpPr>
              <a:xfrm>
                <a:off x="2396240" y="5564568"/>
                <a:ext cx="7897221" cy="548627"/>
                <a:chOff x="2396240" y="5564568"/>
                <a:chExt cx="7897221" cy="548627"/>
              </a:xfrm>
            </p:grpSpPr>
            <p:grpSp>
              <p:nvGrpSpPr>
                <p:cNvPr id="111" name="组合 110">
                  <a:extLst>
                    <a:ext uri="{FF2B5EF4-FFF2-40B4-BE49-F238E27FC236}">
                      <a16:creationId xmlns:a16="http://schemas.microsoft.com/office/drawing/2014/main" id="{D267E2F5-7B88-5B8D-AD13-D2AB3B9E58B7}"/>
                    </a:ext>
                  </a:extLst>
                </p:cNvPr>
                <p:cNvGrpSpPr/>
                <p:nvPr/>
              </p:nvGrpSpPr>
              <p:grpSpPr>
                <a:xfrm>
                  <a:off x="2396240" y="5589974"/>
                  <a:ext cx="7897221" cy="523221"/>
                  <a:chOff x="1506455" y="4725940"/>
                  <a:chExt cx="7897221" cy="523221"/>
                </a:xfrm>
              </p:grpSpPr>
              <p:grpSp>
                <p:nvGrpSpPr>
                  <p:cNvPr id="112" name="组合 111">
                    <a:extLst>
                      <a:ext uri="{FF2B5EF4-FFF2-40B4-BE49-F238E27FC236}">
                        <a16:creationId xmlns:a16="http://schemas.microsoft.com/office/drawing/2014/main" id="{FFDB4D1B-262C-8FBC-CA57-9A9D99591ECA}"/>
                      </a:ext>
                    </a:extLst>
                  </p:cNvPr>
                  <p:cNvGrpSpPr/>
                  <p:nvPr/>
                </p:nvGrpSpPr>
                <p:grpSpPr>
                  <a:xfrm>
                    <a:off x="1506455" y="4725940"/>
                    <a:ext cx="7897221" cy="523221"/>
                    <a:chOff x="1506455" y="5062882"/>
                    <a:chExt cx="7897221" cy="523221"/>
                  </a:xfrm>
                </p:grpSpPr>
                <p:grpSp>
                  <p:nvGrpSpPr>
                    <p:cNvPr id="119" name="组合 118">
                      <a:extLst>
                        <a:ext uri="{FF2B5EF4-FFF2-40B4-BE49-F238E27FC236}">
                          <a16:creationId xmlns:a16="http://schemas.microsoft.com/office/drawing/2014/main" id="{C43A7003-CC0C-464E-8DE9-E2C662C8FA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06455" y="5062882"/>
                      <a:ext cx="6051232" cy="523221"/>
                      <a:chOff x="1162869" y="4902756"/>
                      <a:chExt cx="6051232" cy="523221"/>
                    </a:xfrm>
                  </p:grpSpPr>
                  <p:grpSp>
                    <p:nvGrpSpPr>
                      <p:cNvPr id="141" name="组合 140">
                        <a:extLst>
                          <a:ext uri="{FF2B5EF4-FFF2-40B4-BE49-F238E27FC236}">
                            <a16:creationId xmlns:a16="http://schemas.microsoft.com/office/drawing/2014/main" id="{A8552466-E7FC-4AC8-A3D7-1B7154ABDB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62869" y="4902756"/>
                        <a:ext cx="6051232" cy="523221"/>
                        <a:chOff x="2008985" y="4535429"/>
                        <a:chExt cx="6051232" cy="523221"/>
                      </a:xfrm>
                    </p:grpSpPr>
                    <p:cxnSp>
                      <p:nvCxnSpPr>
                        <p:cNvPr id="150" name="直接连接符 149">
                          <a:extLst>
                            <a:ext uri="{FF2B5EF4-FFF2-40B4-BE49-F238E27FC236}">
                              <a16:creationId xmlns:a16="http://schemas.microsoft.com/office/drawing/2014/main" id="{52C11911-015B-AAB4-CC77-CD0DE0C1402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008985" y="4535430"/>
                          <a:ext cx="604621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1" name="直接连接符 150">
                          <a:extLst>
                            <a:ext uri="{FF2B5EF4-FFF2-40B4-BE49-F238E27FC236}">
                              <a16:creationId xmlns:a16="http://schemas.microsoft.com/office/drawing/2014/main" id="{53C4364B-2A3F-3BBA-A0B7-CA8F13AD285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616776" y="4535429"/>
                          <a:ext cx="281994" cy="52322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4" name="直接连接符 153">
                          <a:extLst>
                            <a:ext uri="{FF2B5EF4-FFF2-40B4-BE49-F238E27FC236}">
                              <a16:creationId xmlns:a16="http://schemas.microsoft.com/office/drawing/2014/main" id="{66889CA2-8B43-3579-DB37-981441FC340B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905431" y="5058650"/>
                          <a:ext cx="1527856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5" name="直接连接符 154">
                          <a:extLst>
                            <a:ext uri="{FF2B5EF4-FFF2-40B4-BE49-F238E27FC236}">
                              <a16:creationId xmlns:a16="http://schemas.microsoft.com/office/drawing/2014/main" id="{1FC08B2C-DF04-8F44-7C1A-2DAD2D2C32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708345" y="5058650"/>
                          <a:ext cx="163675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6" name="直接连接符 155">
                          <a:extLst>
                            <a:ext uri="{FF2B5EF4-FFF2-40B4-BE49-F238E27FC236}">
                              <a16:creationId xmlns:a16="http://schemas.microsoft.com/office/drawing/2014/main" id="{7236EA75-99CC-881B-82D3-F7973AD53C2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321822" y="5058650"/>
                          <a:ext cx="73839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42" name="组合 141">
                        <a:extLst>
                          <a:ext uri="{FF2B5EF4-FFF2-40B4-BE49-F238E27FC236}">
                            <a16:creationId xmlns:a16="http://schemas.microsoft.com/office/drawing/2014/main" id="{7AB0C7DC-0AC5-AA0A-5ED1-41EB6345CE9A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V="1">
                        <a:off x="1162869" y="4902756"/>
                        <a:ext cx="6041281" cy="523221"/>
                        <a:chOff x="2008985" y="4535430"/>
                        <a:chExt cx="6041281" cy="523221"/>
                      </a:xfrm>
                    </p:grpSpPr>
                    <p:cxnSp>
                      <p:nvCxnSpPr>
                        <p:cNvPr id="143" name="直接连接符 142">
                          <a:extLst>
                            <a:ext uri="{FF2B5EF4-FFF2-40B4-BE49-F238E27FC236}">
                              <a16:creationId xmlns:a16="http://schemas.microsoft.com/office/drawing/2014/main" id="{9C58BDD8-585E-F698-A305-2C005DF1839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008985" y="4535430"/>
                          <a:ext cx="604621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4" name="直接连接符 143">
                          <a:extLst>
                            <a:ext uri="{FF2B5EF4-FFF2-40B4-BE49-F238E27FC236}">
                              <a16:creationId xmlns:a16="http://schemas.microsoft.com/office/drawing/2014/main" id="{C4E26C72-B7E0-A448-BFD2-541DA0E4E0D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616776" y="4535431"/>
                          <a:ext cx="281994" cy="52322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5" name="直接连接符 144">
                          <a:extLst>
                            <a:ext uri="{FF2B5EF4-FFF2-40B4-BE49-F238E27FC236}">
                              <a16:creationId xmlns:a16="http://schemas.microsoft.com/office/drawing/2014/main" id="{BA510773-C050-5AF1-4B13-F4BFE5D01C8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905431" y="5058650"/>
                          <a:ext cx="1520920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6" name="直接连接符 145">
                          <a:extLst>
                            <a:ext uri="{FF2B5EF4-FFF2-40B4-BE49-F238E27FC236}">
                              <a16:creationId xmlns:a16="http://schemas.microsoft.com/office/drawing/2014/main" id="{9152ADDF-43EE-584A-E107-27A2DCD4C13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4708345" y="5058650"/>
                          <a:ext cx="1636755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9" name="直接连接符 148">
                          <a:extLst>
                            <a:ext uri="{FF2B5EF4-FFF2-40B4-BE49-F238E27FC236}">
                              <a16:creationId xmlns:a16="http://schemas.microsoft.com/office/drawing/2014/main" id="{84AE6D82-E027-899E-E9C3-516575FA944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321822" y="5058650"/>
                          <a:ext cx="728444" cy="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25" name="组合 124">
                      <a:extLst>
                        <a:ext uri="{FF2B5EF4-FFF2-40B4-BE49-F238E27FC236}">
                          <a16:creationId xmlns:a16="http://schemas.microsoft.com/office/drawing/2014/main" id="{9BA41B2B-A914-090D-662C-4695798D29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23821" y="5062883"/>
                      <a:ext cx="3915860" cy="523220"/>
                      <a:chOff x="1709446" y="4902757"/>
                      <a:chExt cx="3915860" cy="523220"/>
                    </a:xfrm>
                  </p:grpSpPr>
                  <p:cxnSp>
                    <p:nvCxnSpPr>
                      <p:cNvPr id="137" name="直接连接符 136">
                        <a:extLst>
                          <a:ext uri="{FF2B5EF4-FFF2-40B4-BE49-F238E27FC236}">
                            <a16:creationId xmlns:a16="http://schemas.microsoft.com/office/drawing/2014/main" id="{EA0951C9-E0A8-DB87-F761-A1B13FB9CAB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709446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直接连接符 137">
                        <a:extLst>
                          <a:ext uri="{FF2B5EF4-FFF2-40B4-BE49-F238E27FC236}">
                            <a16:creationId xmlns:a16="http://schemas.microsoft.com/office/drawing/2014/main" id="{B0850071-102C-DDFC-EE4E-541D54432F2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709446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直接连接符 138">
                        <a:extLst>
                          <a:ext uri="{FF2B5EF4-FFF2-40B4-BE49-F238E27FC236}">
                            <a16:creationId xmlns:a16="http://schemas.microsoft.com/office/drawing/2014/main" id="{3701AB6F-717E-9CCB-0F31-1A2D239CC72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43312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直接连接符 139">
                        <a:extLst>
                          <a:ext uri="{FF2B5EF4-FFF2-40B4-BE49-F238E27FC236}">
                            <a16:creationId xmlns:a16="http://schemas.microsoft.com/office/drawing/2014/main" id="{AF75F34A-8B70-0DE5-2D48-FD7F6F4B288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5343312" y="4902757"/>
                        <a:ext cx="281994" cy="52322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6" name="组合 125">
                      <a:extLst>
                        <a:ext uri="{FF2B5EF4-FFF2-40B4-BE49-F238E27FC236}">
                          <a16:creationId xmlns:a16="http://schemas.microsoft.com/office/drawing/2014/main" id="{5977687B-ADBB-D5D6-AAF4-4C852C5C5E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39681" y="5062883"/>
                      <a:ext cx="1563995" cy="523220"/>
                      <a:chOff x="1359307" y="4902757"/>
                      <a:chExt cx="1563995" cy="523220"/>
                    </a:xfrm>
                  </p:grpSpPr>
                  <p:cxnSp>
                    <p:nvCxnSpPr>
                      <p:cNvPr id="134" name="直接连接符 133">
                        <a:extLst>
                          <a:ext uri="{FF2B5EF4-FFF2-40B4-BE49-F238E27FC236}">
                            <a16:creationId xmlns:a16="http://schemas.microsoft.com/office/drawing/2014/main" id="{F9CC3C10-6274-493F-525E-AF9443FB9C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59307" y="5425977"/>
                        <a:ext cx="15639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直接连接符 130">
                        <a:extLst>
                          <a:ext uri="{FF2B5EF4-FFF2-40B4-BE49-F238E27FC236}">
                            <a16:creationId xmlns:a16="http://schemas.microsoft.com/office/drawing/2014/main" id="{1E506A8A-27D3-830D-1737-73DFFE5B14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59307" y="4902757"/>
                        <a:ext cx="1563995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14" name="文本框 113">
                    <a:extLst>
                      <a:ext uri="{FF2B5EF4-FFF2-40B4-BE49-F238E27FC236}">
                        <a16:creationId xmlns:a16="http://schemas.microsoft.com/office/drawing/2014/main" id="{34BD6CB4-1448-880C-9751-BB6A256B9F5E}"/>
                      </a:ext>
                    </a:extLst>
                  </p:cNvPr>
                  <p:cNvSpPr txBox="1"/>
                  <p:nvPr/>
                </p:nvSpPr>
                <p:spPr>
                  <a:xfrm>
                    <a:off x="2756751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B7</a:t>
                    </a:r>
                  </a:p>
                </p:txBody>
              </p:sp>
              <p:sp>
                <p:nvSpPr>
                  <p:cNvPr id="115" name="文本框 114">
                    <a:extLst>
                      <a:ext uri="{FF2B5EF4-FFF2-40B4-BE49-F238E27FC236}">
                        <a16:creationId xmlns:a16="http://schemas.microsoft.com/office/drawing/2014/main" id="{A052F744-9999-2EF2-667F-D41F62B45D2D}"/>
                      </a:ext>
                    </a:extLst>
                  </p:cNvPr>
                  <p:cNvSpPr txBox="1"/>
                  <p:nvPr/>
                </p:nvSpPr>
                <p:spPr>
                  <a:xfrm>
                    <a:off x="4571950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B6</a:t>
                    </a:r>
                  </a:p>
                </p:txBody>
              </p:sp>
              <p:sp>
                <p:nvSpPr>
                  <p:cNvPr id="117" name="文本框 116">
                    <a:extLst>
                      <a:ext uri="{FF2B5EF4-FFF2-40B4-BE49-F238E27FC236}">
                        <a16:creationId xmlns:a16="http://schemas.microsoft.com/office/drawing/2014/main" id="{0E92AF00-40F5-8BC8-B0A4-BF49200C0924}"/>
                      </a:ext>
                    </a:extLst>
                  </p:cNvPr>
                  <p:cNvSpPr txBox="1"/>
                  <p:nvPr/>
                </p:nvSpPr>
                <p:spPr>
                  <a:xfrm>
                    <a:off x="8123437" y="4755160"/>
                    <a:ext cx="8500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2400"/>
                      <a:t>B0</a:t>
                    </a:r>
                  </a:p>
                </p:txBody>
              </p:sp>
            </p:grpSp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A26C08D3-7D1F-899A-0E82-DE517FCC42A5}"/>
                    </a:ext>
                  </a:extLst>
                </p:cNvPr>
                <p:cNvSpPr txBox="1"/>
                <p:nvPr/>
              </p:nvSpPr>
              <p:spPr>
                <a:xfrm>
                  <a:off x="6635939" y="5564568"/>
                  <a:ext cx="118056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800"/>
                    <a:t>……</a:t>
                  </a:r>
                </a:p>
              </p:txBody>
            </p:sp>
          </p:grpSp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9B5F7CEF-E3D0-8E98-1A2D-F24B60F2C0C8}"/>
                  </a:ext>
                </a:extLst>
              </p:cNvPr>
              <p:cNvSpPr txBox="1"/>
              <p:nvPr/>
            </p:nvSpPr>
            <p:spPr>
              <a:xfrm>
                <a:off x="515304" y="5591944"/>
                <a:ext cx="1180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/>
                  <a:t>MISO</a:t>
                </a:r>
              </a:p>
            </p:txBody>
          </p:sp>
        </p:grp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DAF4BBBA-65DB-1CD0-E838-4A493832D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5735" y="5846385"/>
              <a:ext cx="144860" cy="2687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47115B5B-92F1-8517-A209-8467972EC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30595" y="5846385"/>
              <a:ext cx="53194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8072AC8A-FFF2-4AB4-690E-6CDAE02CC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93461" y="5591943"/>
              <a:ext cx="137134" cy="2544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59679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0419EE-23F5-81E9-267E-F6D0E67BC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146" y="2695118"/>
            <a:ext cx="5081707" cy="376046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3DC286-CC7D-DF76-A352-64B75544EB5E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发送指令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向</a:t>
            </a:r>
            <a:r>
              <a:rPr lang="en-US" altLang="zh-CN" sz="2800"/>
              <a:t>SS</a:t>
            </a:r>
            <a:r>
              <a:rPr lang="zh-CN" altLang="en-US" sz="2800"/>
              <a:t>指定的设备，发送指令（</a:t>
            </a:r>
            <a:r>
              <a:rPr lang="en-US" altLang="zh-CN" sz="2800"/>
              <a:t>0x06</a:t>
            </a:r>
            <a:r>
              <a:rPr lang="zh-CN" altLang="en-US" sz="2800"/>
              <a:t>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6303455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215FD6-A96D-27E7-ACD1-66335BC3C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3486091"/>
            <a:ext cx="11520000" cy="21355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28419B-E128-CC75-224C-9E40755F688F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指定地址写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向</a:t>
            </a:r>
            <a:r>
              <a:rPr lang="en-US" altLang="zh-CN" sz="2800"/>
              <a:t>SS</a:t>
            </a:r>
            <a:r>
              <a:rPr lang="zh-CN" altLang="en-US" sz="2800"/>
              <a:t>指定的设备，发送写指令（</a:t>
            </a:r>
            <a:r>
              <a:rPr lang="en-US" altLang="zh-CN" sz="2800"/>
              <a:t>0x02</a:t>
            </a:r>
            <a:r>
              <a:rPr lang="zh-CN" altLang="en-US" sz="2800"/>
              <a:t>），</a:t>
            </a:r>
            <a:endParaRPr lang="en-US" altLang="zh-CN" sz="2800"/>
          </a:p>
          <a:p>
            <a:r>
              <a:rPr lang="en-US" altLang="zh-CN" sz="2800"/>
              <a:t>     </a:t>
            </a:r>
            <a:r>
              <a:rPr lang="zh-CN" altLang="en-US" sz="2800"/>
              <a:t>随后在指定地址（</a:t>
            </a:r>
            <a:r>
              <a:rPr lang="en-US" altLang="zh-CN" sz="2800"/>
              <a:t>Address[23:0]</a:t>
            </a:r>
            <a:r>
              <a:rPr lang="zh-CN" altLang="en-US" sz="2800"/>
              <a:t>）下，写入指定数据（</a:t>
            </a:r>
            <a:r>
              <a:rPr lang="en-US" altLang="zh-CN" sz="2800"/>
              <a:t>Data</a:t>
            </a:r>
            <a:r>
              <a:rPr lang="zh-CN" altLang="en-US" sz="2800"/>
              <a:t>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6431572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29F2FA-EDC4-6517-E6F2-C33E344DF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3486092"/>
            <a:ext cx="11520000" cy="21355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11DBEB-5FA4-285F-C0D9-AA61E7D5AE98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指定地址读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向</a:t>
            </a:r>
            <a:r>
              <a:rPr lang="en-US" altLang="zh-CN" sz="2800"/>
              <a:t>SS</a:t>
            </a:r>
            <a:r>
              <a:rPr lang="zh-CN" altLang="en-US" sz="2800"/>
              <a:t>指定的设备，发送读指令（</a:t>
            </a:r>
            <a:r>
              <a:rPr lang="en-US" altLang="zh-CN" sz="2800"/>
              <a:t>0x03</a:t>
            </a:r>
            <a:r>
              <a:rPr lang="zh-CN" altLang="en-US" sz="2800"/>
              <a:t>），</a:t>
            </a:r>
            <a:endParaRPr lang="en-US" altLang="zh-CN" sz="2800"/>
          </a:p>
          <a:p>
            <a:r>
              <a:rPr lang="en-US" altLang="zh-CN" sz="2800"/>
              <a:t>     </a:t>
            </a:r>
            <a:r>
              <a:rPr lang="zh-CN" altLang="en-US" sz="2800"/>
              <a:t>随后在指定地址（</a:t>
            </a:r>
            <a:r>
              <a:rPr lang="en-US" altLang="zh-CN" sz="2800"/>
              <a:t>Address[23:0]</a:t>
            </a:r>
            <a:r>
              <a:rPr lang="zh-CN" altLang="en-US" sz="2800"/>
              <a:t>）下，读取从机数据（</a:t>
            </a:r>
            <a:r>
              <a:rPr lang="en-US" altLang="zh-CN" sz="2800"/>
              <a:t>Data</a:t>
            </a:r>
            <a:r>
              <a:rPr lang="zh-CN" altLang="en-US" sz="2800"/>
              <a:t>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5982018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W25Q64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W25Qxx</a:t>
            </a:r>
            <a:r>
              <a:rPr lang="zh-CN" altLang="en-US" sz="2800"/>
              <a:t>系列是一种低成本、小型化、使用简单的非易失性存储器，常应用于数据存储、字库存储、固件程序存储等场景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存储介质：</a:t>
            </a:r>
            <a:r>
              <a:rPr lang="en-US" altLang="zh-CN" sz="2800"/>
              <a:t>Nor Flash</a:t>
            </a:r>
            <a:r>
              <a:rPr lang="zh-CN" altLang="en-US" sz="2800"/>
              <a:t>（闪存）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时钟频率：</a:t>
            </a:r>
            <a:r>
              <a:rPr lang="en-US" altLang="zh-CN" sz="2800"/>
              <a:t>80MHz / 160MHz (Dual SPI) / 320MHz</a:t>
            </a:r>
            <a:r>
              <a:rPr lang="zh-CN" altLang="en-US" sz="2800"/>
              <a:t> </a:t>
            </a:r>
            <a:r>
              <a:rPr lang="en-US" altLang="zh-CN" sz="2800"/>
              <a:t>(Quad SPI)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存储容量（</a:t>
            </a:r>
            <a:r>
              <a:rPr lang="en-US" altLang="zh-CN" sz="2800"/>
              <a:t>24</a:t>
            </a:r>
            <a:r>
              <a:rPr lang="zh-CN" altLang="en-US" sz="2800"/>
              <a:t>位地址）：</a:t>
            </a:r>
            <a:endParaRPr lang="en-US" altLang="zh-CN" sz="2800"/>
          </a:p>
          <a:p>
            <a:r>
              <a:rPr lang="en-US" altLang="zh-CN" sz="2800"/>
              <a:t>	W25Q40</a:t>
            </a:r>
            <a:r>
              <a:rPr lang="zh-CN" altLang="en-US" sz="2800"/>
              <a:t>：</a:t>
            </a:r>
            <a:r>
              <a:rPr lang="en-US" altLang="zh-CN" sz="2800"/>
              <a:t>	  4Mbit / 512KByte</a:t>
            </a:r>
          </a:p>
          <a:p>
            <a:r>
              <a:rPr lang="en-US" altLang="zh-CN" sz="2800"/>
              <a:t>	W25Q80</a:t>
            </a:r>
            <a:r>
              <a:rPr lang="zh-CN" altLang="en-US" sz="2800"/>
              <a:t>：</a:t>
            </a:r>
            <a:r>
              <a:rPr lang="en-US" altLang="zh-CN" sz="2800"/>
              <a:t>	  8Mbit / 1MByte</a:t>
            </a:r>
          </a:p>
          <a:p>
            <a:r>
              <a:rPr lang="en-US" altLang="zh-CN" sz="2800"/>
              <a:t>	W25Q16</a:t>
            </a:r>
            <a:r>
              <a:rPr lang="zh-CN" altLang="en-US" sz="2800"/>
              <a:t>：</a:t>
            </a:r>
            <a:r>
              <a:rPr lang="en-US" altLang="zh-CN" sz="2800"/>
              <a:t>	  16Mbit / 2MByte</a:t>
            </a:r>
          </a:p>
          <a:p>
            <a:r>
              <a:rPr lang="en-US" altLang="zh-CN" sz="2800"/>
              <a:t>	W25Q32</a:t>
            </a:r>
            <a:r>
              <a:rPr lang="zh-CN" altLang="en-US" sz="2800"/>
              <a:t>：</a:t>
            </a:r>
            <a:r>
              <a:rPr lang="en-US" altLang="zh-CN" sz="2800"/>
              <a:t>	  32Mbit / 4MByte</a:t>
            </a:r>
          </a:p>
          <a:p>
            <a:r>
              <a:rPr lang="en-US" altLang="zh-CN" sz="2800"/>
              <a:t>	W25Q64</a:t>
            </a:r>
            <a:r>
              <a:rPr lang="zh-CN" altLang="en-US" sz="2800"/>
              <a:t>：</a:t>
            </a:r>
            <a:r>
              <a:rPr lang="en-US" altLang="zh-CN" sz="2800"/>
              <a:t>	  64Mbit / 8MByte</a:t>
            </a:r>
          </a:p>
          <a:p>
            <a:r>
              <a:rPr lang="en-US" altLang="zh-CN" sz="2800"/>
              <a:t>	W25Q128</a:t>
            </a:r>
            <a:r>
              <a:rPr lang="zh-CN" altLang="en-US" sz="2800"/>
              <a:t>：</a:t>
            </a:r>
            <a:r>
              <a:rPr lang="en-US" altLang="zh-CN" sz="2800"/>
              <a:t>  128Mbit / 16MByte</a:t>
            </a:r>
          </a:p>
          <a:p>
            <a:r>
              <a:rPr lang="en-US" altLang="zh-CN" sz="2800"/>
              <a:t>	W25Q256</a:t>
            </a:r>
            <a:r>
              <a:rPr lang="zh-CN" altLang="en-US" sz="2800"/>
              <a:t>：</a:t>
            </a:r>
            <a:r>
              <a:rPr lang="en-US" altLang="zh-CN" sz="2800"/>
              <a:t>  256Mbit / 32MByte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32F6B9-4FAA-7698-C170-A99CBB64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290" y="3465775"/>
            <a:ext cx="2852530" cy="28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71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3AFCE6-4C14-2473-72FE-6A9F67477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60" y="1515023"/>
            <a:ext cx="5595985" cy="3827954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6C93737-A872-EB88-F509-F8299BA50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959682"/>
              </p:ext>
            </p:extLst>
          </p:nvPr>
        </p:nvGraphicFramePr>
        <p:xfrm>
          <a:off x="6944141" y="2950912"/>
          <a:ext cx="4609899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3349">
                  <a:extLst>
                    <a:ext uri="{9D8B030D-6E8A-4147-A177-3AD203B41FA5}">
                      <a16:colId xmlns:a16="http://schemas.microsoft.com/office/drawing/2014/main" val="2031753788"/>
                    </a:ext>
                  </a:extLst>
                </a:gridCol>
                <a:gridCol w="2816550">
                  <a:extLst>
                    <a:ext uri="{9D8B030D-6E8A-4147-A177-3AD203B41FA5}">
                      <a16:colId xmlns:a16="http://schemas.microsoft.com/office/drawing/2014/main" val="2067396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引脚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72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VCC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GND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电源（</a:t>
                      </a:r>
                      <a:r>
                        <a:rPr lang="en-US" altLang="zh-CN"/>
                        <a:t>2.7~3.6V</a:t>
                      </a:r>
                      <a:r>
                        <a:rPr lang="zh-CN" altLang="en-US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6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CS</a:t>
                      </a: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SS</a:t>
                      </a:r>
                      <a:r>
                        <a:rPr lang="zh-CN" altLang="en-US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SPI</a:t>
                      </a:r>
                      <a:r>
                        <a:rPr lang="zh-CN" altLang="en-US"/>
                        <a:t>片选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70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CLK</a:t>
                      </a: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SCK</a:t>
                      </a:r>
                      <a:r>
                        <a:rPr lang="zh-CN" altLang="en-US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SPI</a:t>
                      </a:r>
                      <a:r>
                        <a:rPr lang="zh-CN" altLang="en-US"/>
                        <a:t>时钟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980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DI</a:t>
                      </a: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MOSI</a:t>
                      </a:r>
                      <a:r>
                        <a:rPr lang="zh-CN" altLang="en-US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SPI</a:t>
                      </a:r>
                      <a:r>
                        <a:rPr lang="zh-CN" altLang="en-US"/>
                        <a:t>主机输出从机输入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73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DO</a:t>
                      </a: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MISO</a:t>
                      </a:r>
                      <a:r>
                        <a:rPr lang="zh-CN" altLang="en-US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SPI</a:t>
                      </a:r>
                      <a:r>
                        <a:rPr lang="zh-CN" altLang="en-US"/>
                        <a:t>主机输入从机输出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3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WP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/>
                        <a:t>写保护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96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HOLD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/>
                        <a:t>数据保持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824319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297375A7-66DF-FE6D-0731-C4DF863CE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140" y="625998"/>
            <a:ext cx="4609101" cy="196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19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W25Q64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AF22C6-59EC-F1B5-1F07-441E83777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81" y="993913"/>
            <a:ext cx="4975037" cy="547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9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新建工程步骤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建立工程文件夹，</a:t>
            </a:r>
            <a:r>
              <a:rPr lang="en-US" altLang="zh-CN" sz="2800"/>
              <a:t>Keil</a:t>
            </a:r>
            <a:r>
              <a:rPr lang="zh-CN" altLang="en-US" sz="2800"/>
              <a:t>中新建工程，选择型号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工程文件夹里建立</a:t>
            </a:r>
            <a:r>
              <a:rPr lang="en-US" altLang="zh-CN" sz="2800"/>
              <a:t>Start</a:t>
            </a:r>
            <a:r>
              <a:rPr lang="zh-CN" altLang="en-US" sz="2800"/>
              <a:t>、</a:t>
            </a:r>
            <a:r>
              <a:rPr lang="en-US" altLang="zh-CN" sz="2800"/>
              <a:t>Library</a:t>
            </a:r>
            <a:r>
              <a:rPr lang="zh-CN" altLang="en-US" sz="2800"/>
              <a:t>、</a:t>
            </a:r>
            <a:r>
              <a:rPr lang="en-US" altLang="zh-CN" sz="2800"/>
              <a:t>User</a:t>
            </a:r>
            <a:r>
              <a:rPr lang="zh-CN" altLang="en-US" sz="2800"/>
              <a:t>等文件夹，复制固件库里面的文件到工程文件夹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工程里对应建立</a:t>
            </a:r>
            <a:r>
              <a:rPr lang="en-US" altLang="zh-CN" sz="2800"/>
              <a:t>Start</a:t>
            </a:r>
            <a:r>
              <a:rPr lang="zh-CN" altLang="en-US" sz="2800"/>
              <a:t>、</a:t>
            </a:r>
            <a:r>
              <a:rPr lang="en-US" altLang="zh-CN" sz="2800"/>
              <a:t>Library</a:t>
            </a:r>
            <a:r>
              <a:rPr lang="zh-CN" altLang="en-US" sz="2800"/>
              <a:t>、</a:t>
            </a:r>
            <a:r>
              <a:rPr lang="en-US" altLang="zh-CN" sz="2800"/>
              <a:t>User</a:t>
            </a:r>
            <a:r>
              <a:rPr lang="zh-CN" altLang="en-US" sz="2800"/>
              <a:t>等同名称的分组，然后将文件夹内的文件添加到工程分组里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工程选项，</a:t>
            </a:r>
            <a:r>
              <a:rPr lang="en-US" altLang="zh-CN" sz="2800"/>
              <a:t>C/C++</a:t>
            </a:r>
            <a:r>
              <a:rPr lang="zh-CN" altLang="en-US" sz="2800"/>
              <a:t>，</a:t>
            </a:r>
            <a:r>
              <a:rPr lang="en-US" altLang="zh-CN" sz="2800"/>
              <a:t>Include Paths</a:t>
            </a:r>
            <a:r>
              <a:rPr lang="zh-CN" altLang="en-US" sz="2800"/>
              <a:t>内声明所有包含头文件的文件夹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工程选项，</a:t>
            </a:r>
            <a:r>
              <a:rPr lang="en-US" altLang="zh-CN" sz="2800"/>
              <a:t>C/C++</a:t>
            </a:r>
            <a:r>
              <a:rPr lang="zh-CN" altLang="en-US" sz="2800"/>
              <a:t>，</a:t>
            </a:r>
            <a:r>
              <a:rPr lang="en-US" altLang="zh-CN" sz="2800"/>
              <a:t>Define</a:t>
            </a:r>
            <a:r>
              <a:rPr lang="zh-CN" altLang="en-US" sz="2800"/>
              <a:t>内定义</a:t>
            </a:r>
            <a:r>
              <a:rPr lang="en-US" altLang="zh-CN" sz="2800"/>
              <a:t>USE_STDPERIPH_DRIVER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工程选项，</a:t>
            </a:r>
            <a:r>
              <a:rPr lang="en-US" altLang="zh-CN" sz="2800"/>
              <a:t>Debug</a:t>
            </a:r>
            <a:r>
              <a:rPr lang="zh-CN" altLang="en-US" sz="2800"/>
              <a:t>，下拉列表选择对应调试器，</a:t>
            </a:r>
            <a:r>
              <a:rPr lang="en-US" altLang="zh-CN" sz="2800"/>
              <a:t>Settings</a:t>
            </a:r>
            <a:r>
              <a:rPr lang="zh-CN" altLang="en-US" sz="2800"/>
              <a:t>，</a:t>
            </a:r>
            <a:r>
              <a:rPr lang="en-US" altLang="zh-CN" sz="2800"/>
              <a:t>Flash Download</a:t>
            </a:r>
            <a:r>
              <a:rPr lang="zh-CN" altLang="en-US" sz="2800"/>
              <a:t>里勾选</a:t>
            </a:r>
            <a:r>
              <a:rPr lang="en-US" altLang="zh-CN" sz="2800"/>
              <a:t>Reset and Run</a:t>
            </a:r>
          </a:p>
        </p:txBody>
      </p:sp>
    </p:spTree>
    <p:extLst>
      <p:ext uri="{BB962C8B-B14F-4D97-AF65-F5344CB8AC3E}">
        <p14:creationId xmlns:p14="http://schemas.microsoft.com/office/powerpoint/2010/main" val="137265858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Flash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操作注意事项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写入操作时：</a:t>
            </a:r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写入操作前，必须先进行写使能</a:t>
            </a:r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每个数据位只能由</a:t>
            </a:r>
            <a:r>
              <a:rPr lang="en-US" altLang="zh-CN" sz="2800"/>
              <a:t>1</a:t>
            </a:r>
            <a:r>
              <a:rPr lang="zh-CN" altLang="en-US" sz="2800"/>
              <a:t>改写为</a:t>
            </a:r>
            <a:r>
              <a:rPr lang="en-US" altLang="zh-CN" sz="2800"/>
              <a:t>0</a:t>
            </a:r>
            <a:r>
              <a:rPr lang="zh-CN" altLang="en-US" sz="2800"/>
              <a:t>，不能由</a:t>
            </a:r>
            <a:r>
              <a:rPr lang="en-US" altLang="zh-CN" sz="2800"/>
              <a:t>0</a:t>
            </a:r>
            <a:r>
              <a:rPr lang="zh-CN" altLang="en-US" sz="2800"/>
              <a:t>改写为</a:t>
            </a:r>
            <a:r>
              <a:rPr lang="en-US" altLang="zh-CN" sz="2800"/>
              <a:t>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写入数据前必须先擦除，擦除后，所有数据位变为</a:t>
            </a:r>
            <a:r>
              <a:rPr lang="en-US" altLang="zh-CN" sz="2800"/>
              <a:t>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擦除必须按最小擦除单元进行</a:t>
            </a:r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连续写入多字节时，最多写入一页的数据，超过页尾位置的数据，会回到页首覆盖写入</a:t>
            </a:r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写入操作结束后，芯片进入忙状态，不响应新的读写操作</a:t>
            </a:r>
            <a:endParaRPr lang="en-US" altLang="zh-CN" sz="2800"/>
          </a:p>
          <a:p>
            <a:r>
              <a:rPr lang="zh-CN" altLang="en-US" sz="2800"/>
              <a:t>读取操作时：</a:t>
            </a:r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直接调用读取时序，无需使能，无需额外操作，没有页的限制，读取操作结束后不会进入忙状态，但不能在忙状态时读取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3666275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外设简介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内部集成了硬件</a:t>
            </a:r>
            <a:r>
              <a:rPr lang="en-US" altLang="zh-CN" sz="2800"/>
              <a:t>SPI</a:t>
            </a:r>
            <a:r>
              <a:rPr lang="zh-CN" altLang="en-US" sz="2800"/>
              <a:t>收发电路，可以由硬件自动执行时钟生成、数据收发等功能，减轻</a:t>
            </a:r>
            <a:r>
              <a:rPr lang="en-US" altLang="zh-CN" sz="2800"/>
              <a:t>CPU</a:t>
            </a:r>
            <a:r>
              <a:rPr lang="zh-CN" altLang="en-US" sz="2800"/>
              <a:t>的负担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</a:t>
            </a:r>
            <a:r>
              <a:rPr lang="en-US" altLang="zh-CN" sz="2800"/>
              <a:t>8</a:t>
            </a:r>
            <a:r>
              <a:rPr lang="zh-CN" altLang="en-US" sz="2800"/>
              <a:t>位</a:t>
            </a:r>
            <a:r>
              <a:rPr lang="en-US" altLang="zh-CN" sz="2800"/>
              <a:t>/16</a:t>
            </a:r>
            <a:r>
              <a:rPr lang="zh-CN" altLang="en-US" sz="2800"/>
              <a:t>位数据帧、高位先行</a:t>
            </a:r>
            <a:r>
              <a:rPr lang="en-US" altLang="zh-CN" sz="2800"/>
              <a:t>/</a:t>
            </a:r>
            <a:r>
              <a:rPr lang="zh-CN" altLang="en-US" sz="2800"/>
              <a:t>低位先行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时钟频率：</a:t>
            </a:r>
            <a:r>
              <a:rPr lang="en-US" altLang="zh-CN" sz="2800"/>
              <a:t> f</a:t>
            </a:r>
            <a:r>
              <a:rPr lang="en-US" altLang="zh-CN" sz="2800" baseline="-25000"/>
              <a:t>PCLK</a:t>
            </a:r>
            <a:r>
              <a:rPr lang="en-US" altLang="zh-CN" sz="2800"/>
              <a:t> / (2, 4, 8, 16, 32, 64, 128, 256)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支持多主机模型、主或从操作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可精简为半双工</a:t>
            </a:r>
            <a:r>
              <a:rPr lang="en-US" altLang="zh-CN" sz="2800"/>
              <a:t>/</a:t>
            </a:r>
            <a:r>
              <a:rPr lang="zh-CN" altLang="en-US" sz="2800"/>
              <a:t>单工通信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</a:t>
            </a:r>
            <a:r>
              <a:rPr lang="en-US" altLang="zh-CN" sz="2800"/>
              <a:t>DMA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兼容</a:t>
            </a:r>
            <a:r>
              <a:rPr lang="en-US" altLang="zh-CN" sz="2800"/>
              <a:t>I2S</a:t>
            </a:r>
            <a:r>
              <a:rPr lang="zh-CN" altLang="en-US" sz="2800"/>
              <a:t>协议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硬件</a:t>
            </a:r>
            <a:r>
              <a:rPr lang="en-US" altLang="zh-CN" sz="2800"/>
              <a:t>SPI</a:t>
            </a:r>
            <a:r>
              <a:rPr lang="zh-CN" altLang="en-US" sz="2800"/>
              <a:t>资源：</a:t>
            </a:r>
            <a:r>
              <a:rPr lang="en-US" altLang="zh-CN" sz="2800"/>
              <a:t>SPI1</a:t>
            </a:r>
            <a:r>
              <a:rPr lang="zh-CN" altLang="en-US" sz="2800"/>
              <a:t>、</a:t>
            </a:r>
            <a:r>
              <a:rPr lang="en-US" altLang="zh-CN" sz="2800"/>
              <a:t>SPI2</a:t>
            </a:r>
          </a:p>
        </p:txBody>
      </p:sp>
    </p:spTree>
    <p:extLst>
      <p:ext uri="{BB962C8B-B14F-4D97-AF65-F5344CB8AC3E}">
        <p14:creationId xmlns:p14="http://schemas.microsoft.com/office/powerpoint/2010/main" val="108051231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443BD5-E689-290E-6A5F-A57CB3C81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817" y="1069574"/>
            <a:ext cx="6690365" cy="537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9195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SPI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14C041-1681-4B0F-9386-5196F157EA8D}"/>
              </a:ext>
            </a:extLst>
          </p:cNvPr>
          <p:cNvSpPr/>
          <p:nvPr/>
        </p:nvSpPr>
        <p:spPr>
          <a:xfrm>
            <a:off x="1306971" y="1140179"/>
            <a:ext cx="9573370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A9EF1C-9503-4548-A0BF-52117A8E8C42}"/>
              </a:ext>
            </a:extLst>
          </p:cNvPr>
          <p:cNvSpPr/>
          <p:nvPr/>
        </p:nvSpPr>
        <p:spPr>
          <a:xfrm>
            <a:off x="5963478" y="1900367"/>
            <a:ext cx="1743745" cy="6862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波特率发生器</a:t>
            </a:r>
            <a:endParaRPr lang="en-US" altLang="zh-CN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B471546-E75B-431E-AC0B-36A1D337207E}"/>
              </a:ext>
            </a:extLst>
          </p:cNvPr>
          <p:cNvSpPr/>
          <p:nvPr/>
        </p:nvSpPr>
        <p:spPr>
          <a:xfrm>
            <a:off x="2640750" y="3645767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数据控制器</a:t>
            </a:r>
            <a:endParaRPr lang="en-US" altLang="zh-CN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2E841F3-5282-41D2-ABF9-922B7621EAF4}"/>
              </a:ext>
            </a:extLst>
          </p:cNvPr>
          <p:cNvSpPr/>
          <p:nvPr/>
        </p:nvSpPr>
        <p:spPr>
          <a:xfrm>
            <a:off x="4932213" y="3148718"/>
            <a:ext cx="3138607" cy="2175368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BA38B0A-E642-4B98-BDB3-4B62B1E24D14}"/>
              </a:ext>
            </a:extLst>
          </p:cNvPr>
          <p:cNvSpPr/>
          <p:nvPr/>
        </p:nvSpPr>
        <p:spPr>
          <a:xfrm>
            <a:off x="8759639" y="3707102"/>
            <a:ext cx="900000" cy="3665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8FD5291-A797-4180-A57D-811C13906FA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707223" y="2243477"/>
            <a:ext cx="105241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5A6D477-B750-4E23-99F1-2C45D23684B3}"/>
              </a:ext>
            </a:extLst>
          </p:cNvPr>
          <p:cNvSpPr/>
          <p:nvPr/>
        </p:nvSpPr>
        <p:spPr>
          <a:xfrm>
            <a:off x="8760469" y="1885770"/>
            <a:ext cx="900000" cy="6862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CADE76F-C61F-4EFE-AAF8-3A15E615B1E4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9660469" y="2206393"/>
            <a:ext cx="2234682" cy="2248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9D1E669B-82D2-4FBF-B0B1-0C2C6A0D1201}"/>
              </a:ext>
            </a:extLst>
          </p:cNvPr>
          <p:cNvSpPr txBox="1"/>
          <p:nvPr/>
        </p:nvSpPr>
        <p:spPr>
          <a:xfrm>
            <a:off x="10936853" y="1837061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SCK</a:t>
            </a:r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1D7EA7A-D77A-4DFD-A087-3C67240FBE4D}"/>
              </a:ext>
            </a:extLst>
          </p:cNvPr>
          <p:cNvSpPr txBox="1"/>
          <p:nvPr/>
        </p:nvSpPr>
        <p:spPr>
          <a:xfrm>
            <a:off x="10926624" y="3517734"/>
            <a:ext cx="91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MOSI</a:t>
            </a:r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F0CC04D-EB8A-4A36-ABEB-2C476F6D38FF}"/>
              </a:ext>
            </a:extLst>
          </p:cNvPr>
          <p:cNvSpPr/>
          <p:nvPr/>
        </p:nvSpPr>
        <p:spPr>
          <a:xfrm>
            <a:off x="9378770" y="5115861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C3F8F34-7C6A-7A3C-E87B-D139FD02AC9F}"/>
              </a:ext>
            </a:extLst>
          </p:cNvPr>
          <p:cNvCxnSpPr>
            <a:cxnSpLocks/>
          </p:cNvCxnSpPr>
          <p:nvPr/>
        </p:nvCxnSpPr>
        <p:spPr>
          <a:xfrm flipH="1">
            <a:off x="5120070" y="3891321"/>
            <a:ext cx="363956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F70BE6C-1535-96CA-5A5B-61090249307F}"/>
              </a:ext>
            </a:extLst>
          </p:cNvPr>
          <p:cNvCxnSpPr>
            <a:cxnSpLocks/>
          </p:cNvCxnSpPr>
          <p:nvPr/>
        </p:nvCxnSpPr>
        <p:spPr>
          <a:xfrm flipV="1">
            <a:off x="5120070" y="3891321"/>
            <a:ext cx="0" cy="3608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4B169C7-583C-26E8-1F6D-2D212CCDF0B0}"/>
              </a:ext>
            </a:extLst>
          </p:cNvPr>
          <p:cNvCxnSpPr>
            <a:cxnSpLocks/>
          </p:cNvCxnSpPr>
          <p:nvPr/>
        </p:nvCxnSpPr>
        <p:spPr>
          <a:xfrm>
            <a:off x="5120070" y="4252141"/>
            <a:ext cx="1757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14593FB-7212-E0C9-8C1D-E275359CFE03}"/>
              </a:ext>
            </a:extLst>
          </p:cNvPr>
          <p:cNvCxnSpPr>
            <a:cxnSpLocks/>
          </p:cNvCxnSpPr>
          <p:nvPr/>
        </p:nvCxnSpPr>
        <p:spPr>
          <a:xfrm>
            <a:off x="7707223" y="4252141"/>
            <a:ext cx="10524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CAB81B30-B248-0F65-2347-A62F4AC04BFF}"/>
              </a:ext>
            </a:extLst>
          </p:cNvPr>
          <p:cNvSpPr/>
          <p:nvPr/>
        </p:nvSpPr>
        <p:spPr>
          <a:xfrm>
            <a:off x="8759639" y="4068882"/>
            <a:ext cx="900000" cy="3665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A2D8FB-AB18-7DBD-3C9B-E4B74F02D6B9}"/>
              </a:ext>
            </a:extLst>
          </p:cNvPr>
          <p:cNvSpPr/>
          <p:nvPr/>
        </p:nvSpPr>
        <p:spPr>
          <a:xfrm>
            <a:off x="5295809" y="4781469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发送数据寄存器</a:t>
            </a:r>
            <a:r>
              <a:rPr lang="en-US" altLang="zh-CN"/>
              <a:t>TDR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903E1E-BB34-E244-F760-21D152596CA9}"/>
              </a:ext>
            </a:extLst>
          </p:cNvPr>
          <p:cNvSpPr/>
          <p:nvPr/>
        </p:nvSpPr>
        <p:spPr>
          <a:xfrm>
            <a:off x="5295809" y="4060485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&lt;&lt;</a:t>
            </a:r>
            <a:r>
              <a:rPr lang="zh-CN" altLang="en-US"/>
              <a:t>移位寄存器</a:t>
            </a:r>
            <a:r>
              <a:rPr lang="en-US" altLang="zh-CN"/>
              <a:t>&lt;&lt;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B95E5B-EF42-F562-D83D-A2EEEC338C4F}"/>
              </a:ext>
            </a:extLst>
          </p:cNvPr>
          <p:cNvSpPr/>
          <p:nvPr/>
        </p:nvSpPr>
        <p:spPr>
          <a:xfrm>
            <a:off x="5295809" y="3339501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接收数据寄存器</a:t>
            </a:r>
            <a:r>
              <a:rPr lang="en-US" altLang="zh-CN"/>
              <a:t>RDR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D15054E-057E-3D71-8BE7-485104E8BE4F}"/>
              </a:ext>
            </a:extLst>
          </p:cNvPr>
          <p:cNvCxnSpPr>
            <a:cxnSpLocks/>
          </p:cNvCxnSpPr>
          <p:nvPr/>
        </p:nvCxnSpPr>
        <p:spPr>
          <a:xfrm>
            <a:off x="9659639" y="4252141"/>
            <a:ext cx="223551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19B1F6F-5363-4F62-81FD-EA4637C4C1CF}"/>
              </a:ext>
            </a:extLst>
          </p:cNvPr>
          <p:cNvCxnSpPr>
            <a:cxnSpLocks/>
          </p:cNvCxnSpPr>
          <p:nvPr/>
        </p:nvCxnSpPr>
        <p:spPr>
          <a:xfrm flipH="1">
            <a:off x="9659639" y="3891321"/>
            <a:ext cx="223551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961A2BB-28AE-0A25-7E5E-B2E4B8731AB6}"/>
              </a:ext>
            </a:extLst>
          </p:cNvPr>
          <p:cNvSpPr txBox="1"/>
          <p:nvPr/>
        </p:nvSpPr>
        <p:spPr>
          <a:xfrm>
            <a:off x="10936852" y="4260671"/>
            <a:ext cx="91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MISO</a:t>
            </a:r>
            <a:endParaRPr lang="zh-CN" altLang="en-US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A0A266DD-DF1C-75E4-E855-35BB14FA736A}"/>
              </a:ext>
            </a:extLst>
          </p:cNvPr>
          <p:cNvSpPr/>
          <p:nvPr/>
        </p:nvSpPr>
        <p:spPr>
          <a:xfrm rot="10800000">
            <a:off x="6389916" y="4443796"/>
            <a:ext cx="223200" cy="337673"/>
          </a:xfrm>
          <a:prstGeom prst="downArrow">
            <a:avLst/>
          </a:prstGeom>
          <a:solidFill>
            <a:srgbClr val="BF9000"/>
          </a:solidFill>
          <a:ln>
            <a:solidFill>
              <a:srgbClr val="986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6C248BA1-FE5B-CA7C-BE5B-E8993BB0599D}"/>
              </a:ext>
            </a:extLst>
          </p:cNvPr>
          <p:cNvSpPr/>
          <p:nvPr/>
        </p:nvSpPr>
        <p:spPr>
          <a:xfrm rot="10800000">
            <a:off x="6389916" y="3722812"/>
            <a:ext cx="223200" cy="337673"/>
          </a:xfrm>
          <a:prstGeom prst="downArrow">
            <a:avLst/>
          </a:prstGeom>
          <a:solidFill>
            <a:srgbClr val="BF9000"/>
          </a:solidFill>
          <a:ln>
            <a:solidFill>
              <a:srgbClr val="986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CDDAAB8-062C-0E8C-8E6A-40B8E4B78825}"/>
              </a:ext>
            </a:extLst>
          </p:cNvPr>
          <p:cNvCxnSpPr>
            <a:cxnSpLocks/>
          </p:cNvCxnSpPr>
          <p:nvPr/>
        </p:nvCxnSpPr>
        <p:spPr>
          <a:xfrm>
            <a:off x="4181183" y="4157951"/>
            <a:ext cx="75103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050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主模式全双工连续传输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E92CC3-AEA4-4336-0276-E3312B180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458" y="1014350"/>
            <a:ext cx="8431083" cy="54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3594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非连续传输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DD4403-4511-127C-CD17-0D89FB78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457" y="1729294"/>
            <a:ext cx="8431083" cy="406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3355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软件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硬件波形对比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740989-BF2F-F0EF-C62A-C5A9B7521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1355143"/>
            <a:ext cx="11520000" cy="21355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7B1BBE-9690-254C-96B5-7AFFBC583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3891609"/>
            <a:ext cx="11520000" cy="213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8283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Unix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时间戳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Unix </a:t>
            </a:r>
            <a:r>
              <a:rPr lang="zh-CN" altLang="en-US" sz="2800"/>
              <a:t>时间戳（</a:t>
            </a:r>
            <a:r>
              <a:rPr lang="en-US" altLang="zh-CN" sz="2800"/>
              <a:t>Unix Timestamp</a:t>
            </a:r>
            <a:r>
              <a:rPr lang="zh-CN" altLang="en-US" sz="2800"/>
              <a:t>）定义为从</a:t>
            </a:r>
            <a:r>
              <a:rPr lang="en-US" altLang="zh-CN" sz="2800"/>
              <a:t>UTC/GMT</a:t>
            </a:r>
            <a:r>
              <a:rPr lang="zh-CN" altLang="en-US" sz="2800"/>
              <a:t>的</a:t>
            </a:r>
            <a:r>
              <a:rPr lang="en-US" altLang="zh-CN" sz="2800"/>
              <a:t>1970</a:t>
            </a:r>
            <a:r>
              <a:rPr lang="zh-CN" altLang="en-US" sz="2800"/>
              <a:t>年</a:t>
            </a:r>
            <a:r>
              <a:rPr lang="en-US" altLang="zh-CN" sz="2800"/>
              <a:t>1</a:t>
            </a:r>
            <a:r>
              <a:rPr lang="zh-CN" altLang="en-US" sz="2800"/>
              <a:t>月</a:t>
            </a:r>
            <a:r>
              <a:rPr lang="en-US" altLang="zh-CN" sz="2800"/>
              <a:t>1</a:t>
            </a:r>
            <a:r>
              <a:rPr lang="zh-CN" altLang="en-US" sz="2800"/>
              <a:t>日</a:t>
            </a:r>
            <a:r>
              <a:rPr lang="en-US" altLang="zh-CN" sz="2800"/>
              <a:t>0</a:t>
            </a:r>
            <a:r>
              <a:rPr lang="zh-CN" altLang="en-US" sz="2800"/>
              <a:t>时</a:t>
            </a:r>
            <a:r>
              <a:rPr lang="en-US" altLang="zh-CN" sz="2800"/>
              <a:t>0</a:t>
            </a:r>
            <a:r>
              <a:rPr lang="zh-CN" altLang="en-US" sz="2800"/>
              <a:t>分</a:t>
            </a:r>
            <a:r>
              <a:rPr lang="en-US" altLang="zh-CN" sz="2800"/>
              <a:t>0</a:t>
            </a:r>
            <a:r>
              <a:rPr lang="zh-CN" altLang="en-US" sz="2800"/>
              <a:t>秒开始所经过的秒数，不考虑闰秒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时间戳存储在一个秒计数器中，秒计数器为</a:t>
            </a:r>
            <a:r>
              <a:rPr lang="en-US" altLang="zh-CN" sz="2800"/>
              <a:t>32</a:t>
            </a:r>
            <a:r>
              <a:rPr lang="zh-CN" altLang="en-US" sz="2800"/>
              <a:t>位</a:t>
            </a:r>
            <a:r>
              <a:rPr lang="en-US" altLang="zh-CN" sz="2800"/>
              <a:t>/64</a:t>
            </a:r>
            <a:r>
              <a:rPr lang="zh-CN" altLang="en-US" sz="2800"/>
              <a:t>位的整型变量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世界上所有时区的秒计数器相同，不同时区通过添加偏移来得到当地时间</a:t>
            </a:r>
            <a:endParaRPr lang="en-US" altLang="zh-CN" sz="280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67D8120-0B95-5D88-AE8A-B8AD2A0FBC3C}"/>
              </a:ext>
            </a:extLst>
          </p:cNvPr>
          <p:cNvGrpSpPr/>
          <p:nvPr/>
        </p:nvGrpSpPr>
        <p:grpSpPr>
          <a:xfrm>
            <a:off x="981258" y="3841491"/>
            <a:ext cx="10229483" cy="2528268"/>
            <a:chOff x="446441" y="4119786"/>
            <a:chExt cx="10229483" cy="2528268"/>
          </a:xfrm>
        </p:grpSpPr>
        <p:cxnSp>
          <p:nvCxnSpPr>
            <p:cNvPr id="2" name="直接箭头连接符 1">
              <a:extLst>
                <a:ext uri="{FF2B5EF4-FFF2-40B4-BE49-F238E27FC236}">
                  <a16:creationId xmlns:a16="http://schemas.microsoft.com/office/drawing/2014/main" id="{C4CE9EA6-EC63-D8D7-8911-3AA7824DD8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6122" y="4805265"/>
              <a:ext cx="8809802" cy="8864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ADA2921E-057D-0CDC-7515-A8A3BD99E7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538" y="4746766"/>
              <a:ext cx="0" cy="1425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7CBA0B6-2166-14D0-F466-F624B86DCB0D}"/>
                </a:ext>
              </a:extLst>
            </p:cNvPr>
            <p:cNvSpPr txBox="1"/>
            <p:nvPr/>
          </p:nvSpPr>
          <p:spPr>
            <a:xfrm>
              <a:off x="446441" y="4119786"/>
              <a:ext cx="14196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秒计数器</a:t>
              </a:r>
              <a:endParaRPr lang="en-US" altLang="zh-CN" sz="200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1455C75-D23B-4929-02E3-98663138292E}"/>
                </a:ext>
              </a:extLst>
            </p:cNvPr>
            <p:cNvSpPr txBox="1"/>
            <p:nvPr/>
          </p:nvSpPr>
          <p:spPr>
            <a:xfrm>
              <a:off x="446441" y="5064195"/>
              <a:ext cx="14196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日期时间</a:t>
              </a:r>
              <a:endParaRPr lang="en-US" altLang="zh-CN" sz="2000"/>
            </a:p>
            <a:p>
              <a:pPr algn="ctr"/>
              <a:r>
                <a:rPr lang="zh-CN" altLang="en-US" sz="2000"/>
                <a:t>（伦敦）</a:t>
              </a:r>
              <a:endParaRPr lang="en-US" altLang="zh-CN" sz="200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A55105-C625-C030-B747-BB455C751955}"/>
                </a:ext>
              </a:extLst>
            </p:cNvPr>
            <p:cNvSpPr txBox="1"/>
            <p:nvPr/>
          </p:nvSpPr>
          <p:spPr>
            <a:xfrm>
              <a:off x="2099701" y="4119786"/>
              <a:ext cx="14196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0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E6D7C4F-B3EB-8A05-C318-7112394121E0}"/>
                </a:ext>
              </a:extLst>
            </p:cNvPr>
            <p:cNvSpPr txBox="1"/>
            <p:nvPr/>
          </p:nvSpPr>
          <p:spPr>
            <a:xfrm>
              <a:off x="2099701" y="5067629"/>
              <a:ext cx="14196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1970-1-1</a:t>
              </a:r>
            </a:p>
            <a:p>
              <a:pPr algn="ctr"/>
              <a:r>
                <a:rPr lang="en-US" altLang="zh-CN" sz="2000"/>
                <a:t>0:0:0</a:t>
              </a: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394FE22-07A6-6C1E-D260-B41F045CA7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3792" y="4719241"/>
              <a:ext cx="0" cy="1425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B717777-7CCD-862A-CB41-E6487469EF60}"/>
                </a:ext>
              </a:extLst>
            </p:cNvPr>
            <p:cNvSpPr txBox="1"/>
            <p:nvPr/>
          </p:nvSpPr>
          <p:spPr>
            <a:xfrm>
              <a:off x="5177777" y="4119786"/>
              <a:ext cx="1712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1000000000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666E794-2F45-DC25-0C03-689B10CDD190}"/>
                </a:ext>
              </a:extLst>
            </p:cNvPr>
            <p:cNvSpPr txBox="1"/>
            <p:nvPr/>
          </p:nvSpPr>
          <p:spPr>
            <a:xfrm>
              <a:off x="5323955" y="5067629"/>
              <a:ext cx="14196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2001-9-9</a:t>
              </a:r>
            </a:p>
            <a:p>
              <a:pPr algn="ctr"/>
              <a:r>
                <a:rPr lang="en-US" altLang="zh-CN" sz="2000"/>
                <a:t>1:46:40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9D741D2-5FF2-28F0-F2B8-C4286DC65C17}"/>
                </a:ext>
              </a:extLst>
            </p:cNvPr>
            <p:cNvSpPr txBox="1"/>
            <p:nvPr/>
          </p:nvSpPr>
          <p:spPr>
            <a:xfrm>
              <a:off x="8548209" y="5067629"/>
              <a:ext cx="14196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2023-1-1</a:t>
              </a:r>
            </a:p>
            <a:p>
              <a:pPr algn="ctr"/>
              <a:r>
                <a:rPr lang="en-US" altLang="zh-CN" sz="2000"/>
                <a:t>15:59:55</a:t>
              </a: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9BE1A91-1E02-19C3-17B3-CB5D3D4D7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8046" y="4681062"/>
              <a:ext cx="0" cy="1425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3DA71C3-54B0-A690-0530-5AAA6DFCE9BB}"/>
                </a:ext>
              </a:extLst>
            </p:cNvPr>
            <p:cNvSpPr txBox="1"/>
            <p:nvPr/>
          </p:nvSpPr>
          <p:spPr>
            <a:xfrm>
              <a:off x="8402031" y="4119786"/>
              <a:ext cx="1712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1672588795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7FC7B1A-9685-698E-2DA9-03ECEA9D5DB0}"/>
                </a:ext>
              </a:extLst>
            </p:cNvPr>
            <p:cNvSpPr txBox="1"/>
            <p:nvPr/>
          </p:nvSpPr>
          <p:spPr>
            <a:xfrm>
              <a:off x="446441" y="5940168"/>
              <a:ext cx="14196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日期时间</a:t>
              </a:r>
              <a:endParaRPr lang="en-US" altLang="zh-CN" sz="2000"/>
            </a:p>
            <a:p>
              <a:pPr algn="ctr"/>
              <a:r>
                <a:rPr lang="zh-CN" altLang="en-US" sz="2000"/>
                <a:t>（北京）</a:t>
              </a:r>
              <a:endParaRPr lang="en-US" altLang="zh-CN" sz="20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646DF35-F5CF-96D9-DFD6-7D328B4B5EAA}"/>
                </a:ext>
              </a:extLst>
            </p:cNvPr>
            <p:cNvSpPr txBox="1"/>
            <p:nvPr/>
          </p:nvSpPr>
          <p:spPr>
            <a:xfrm>
              <a:off x="2099701" y="5940168"/>
              <a:ext cx="14196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1970-1-1</a:t>
              </a:r>
            </a:p>
            <a:p>
              <a:pPr algn="ctr"/>
              <a:r>
                <a:rPr lang="en-US" altLang="zh-CN" sz="2000"/>
                <a:t>8:0:0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94D8694-AD7D-7323-FD33-849B7933E549}"/>
                </a:ext>
              </a:extLst>
            </p:cNvPr>
            <p:cNvSpPr txBox="1"/>
            <p:nvPr/>
          </p:nvSpPr>
          <p:spPr>
            <a:xfrm>
              <a:off x="5323955" y="5940168"/>
              <a:ext cx="14196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2001-9-9</a:t>
              </a:r>
            </a:p>
            <a:p>
              <a:pPr algn="ctr"/>
              <a:r>
                <a:rPr lang="en-US" altLang="zh-CN" sz="2000"/>
                <a:t>9:46:40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E9228D4-613F-1CB7-077C-A9527BB4DDF9}"/>
                </a:ext>
              </a:extLst>
            </p:cNvPr>
            <p:cNvSpPr txBox="1"/>
            <p:nvPr/>
          </p:nvSpPr>
          <p:spPr>
            <a:xfrm>
              <a:off x="8548209" y="5940168"/>
              <a:ext cx="14196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/>
                <a:t>2023-1-1</a:t>
              </a:r>
            </a:p>
            <a:p>
              <a:pPr algn="ctr"/>
              <a:r>
                <a:rPr lang="en-US" altLang="zh-CN" sz="2000"/>
                <a:t>23:59:55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63632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UTC/GMT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GMT</a:t>
            </a:r>
            <a:r>
              <a:rPr lang="zh-CN" altLang="en-US" sz="2800"/>
              <a:t>（</a:t>
            </a:r>
            <a:r>
              <a:rPr lang="en-US" altLang="zh-CN" sz="2800"/>
              <a:t>Greenwich Mean Time</a:t>
            </a:r>
            <a:r>
              <a:rPr lang="zh-CN" altLang="en-US" sz="2800"/>
              <a:t>）格林尼治标准时间是一种以地球自转为基础的时间计量系统。它将地球自转一周的时间间隔等分为</a:t>
            </a:r>
            <a:r>
              <a:rPr lang="en-US" altLang="zh-CN" sz="2800"/>
              <a:t>24</a:t>
            </a:r>
            <a:r>
              <a:rPr lang="zh-CN" altLang="en-US" sz="2800"/>
              <a:t>小时，以此确定计时标准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UTC</a:t>
            </a:r>
            <a:r>
              <a:rPr lang="zh-CN" altLang="en-US" sz="2800"/>
              <a:t>（</a:t>
            </a:r>
            <a:r>
              <a:rPr lang="en-US" altLang="zh-CN" sz="2800"/>
              <a:t>Universal Time Coordinated</a:t>
            </a:r>
            <a:r>
              <a:rPr lang="zh-CN" altLang="en-US" sz="2800"/>
              <a:t>）协调世界时是一种以原子钟为基础的时间计量系统。它规定铯</a:t>
            </a:r>
            <a:r>
              <a:rPr lang="en-US" altLang="zh-CN" sz="2800"/>
              <a:t>133</a:t>
            </a:r>
            <a:r>
              <a:rPr lang="zh-CN" altLang="en-US" sz="2800"/>
              <a:t>原子基态的两个超精细能级间在零磁场下跃迁辐射</a:t>
            </a:r>
            <a:r>
              <a:rPr lang="en-US" altLang="zh-CN" sz="2800"/>
              <a:t>9,192,631,770</a:t>
            </a:r>
            <a:r>
              <a:rPr lang="zh-CN" altLang="en-US" sz="2800"/>
              <a:t>周所持续的时间为</a:t>
            </a:r>
            <a:r>
              <a:rPr lang="en-US" altLang="zh-CN" sz="2800"/>
              <a:t>1</a:t>
            </a:r>
            <a:r>
              <a:rPr lang="zh-CN" altLang="en-US" sz="2800"/>
              <a:t>秒。当原子钟计时一天的时间与地球自转一周的时间相差超过</a:t>
            </a:r>
            <a:r>
              <a:rPr lang="en-US" altLang="zh-CN" sz="2800"/>
              <a:t>0.9</a:t>
            </a:r>
            <a:r>
              <a:rPr lang="zh-CN" altLang="en-US" sz="2800"/>
              <a:t>秒时，</a:t>
            </a:r>
            <a:r>
              <a:rPr lang="en-US" altLang="zh-CN" sz="2800"/>
              <a:t>UTC</a:t>
            </a:r>
            <a:r>
              <a:rPr lang="zh-CN" altLang="en-US" sz="2800"/>
              <a:t>会执行闰秒来保证其计时与地球自转的协调一致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45866730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时间戳转换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0FF070-84EB-10B1-8F01-6EBCE16363C5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C</a:t>
            </a:r>
            <a:r>
              <a:rPr lang="zh-CN" altLang="en-US" sz="2800"/>
              <a:t>语言的</a:t>
            </a:r>
            <a:r>
              <a:rPr lang="en-US" altLang="zh-CN" sz="2800"/>
              <a:t>time.h</a:t>
            </a:r>
            <a:r>
              <a:rPr lang="zh-CN" altLang="en-US" sz="2800"/>
              <a:t>模块提供了时间获取和时间戳转换的相关函数，可以方便地进行秒计数器、日期时间和字符串之间的转换</a:t>
            </a:r>
            <a:endParaRPr lang="en-US" altLang="zh-CN" sz="280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6053948-639E-8E9D-B41C-68C91CD88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766505"/>
              </p:ext>
            </p:extLst>
          </p:nvPr>
        </p:nvGraphicFramePr>
        <p:xfrm>
          <a:off x="785999" y="2447774"/>
          <a:ext cx="10620000" cy="37058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20603">
                  <a:extLst>
                    <a:ext uri="{9D8B030D-6E8A-4147-A177-3AD203B41FA5}">
                      <a16:colId xmlns:a16="http://schemas.microsoft.com/office/drawing/2014/main" val="3849593204"/>
                    </a:ext>
                  </a:extLst>
                </a:gridCol>
                <a:gridCol w="5299397">
                  <a:extLst>
                    <a:ext uri="{9D8B030D-6E8A-4147-A177-3AD203B41FA5}">
                      <a16:colId xmlns:a16="http://schemas.microsoft.com/office/drawing/2014/main" val="3265036246"/>
                    </a:ext>
                  </a:extLst>
                </a:gridCol>
              </a:tblGrid>
              <a:tr h="4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函数</a:t>
                      </a: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作用</a:t>
                      </a: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146144557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time_t time(time_t*);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latin typeface="Consolas" panose="020B0609020204030204" pitchFamily="49" charset="0"/>
                        </a:rPr>
                        <a:t>获取系统时钟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638384871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struct tm* gmtime(const time_t*);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秒计数器转换为日期时间（</a:t>
                      </a:r>
                      <a:r>
                        <a:rPr lang="zh-CN" altLang="en-US" sz="2000"/>
                        <a:t>格林尼治时间</a:t>
                      </a: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）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091255945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struct tm* localtime(const time_t*);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秒计数器转换为日期时间（当地时间）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821337761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time_t mktime(struct tm*);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日期时间转换为秒计数器（</a:t>
                      </a:r>
                      <a:r>
                        <a:rPr lang="zh-CN" altLang="en-US" sz="2000"/>
                        <a:t>当地时间</a:t>
                      </a: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）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1058239513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char* ctime(const time_t*);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秒计数器转换为字符串（默认格式）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751002395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char* asctime(const struct tm*);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日期时间转换为字符串（默认格式）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93018999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size_t strftime(char*, size_t, const char*, const struct tm*);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日期时间转换为字符串（自定义格式）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865492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958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工程架构</a:t>
            </a:r>
          </a:p>
        </p:txBody>
      </p:sp>
      <p:sp>
        <p:nvSpPr>
          <p:cNvPr id="2" name="矩形 1"/>
          <p:cNvSpPr/>
          <p:nvPr/>
        </p:nvSpPr>
        <p:spPr>
          <a:xfrm>
            <a:off x="1468192" y="1030310"/>
            <a:ext cx="2305318" cy="5228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startup_xx.s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571223" y="1854557"/>
            <a:ext cx="2086378" cy="15454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复位中断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654936" y="2331076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调用</a:t>
            </a:r>
            <a:r>
              <a:rPr lang="en-US" altLang="zh-CN"/>
              <a:t>SystemInit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54936" y="2865549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调用</a:t>
            </a:r>
            <a:r>
              <a:rPr lang="en-US" altLang="zh-CN"/>
              <a:t>main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71223" y="4032696"/>
            <a:ext cx="2086378" cy="15454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其他中断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54936" y="4563948"/>
            <a:ext cx="1899634" cy="7405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调用中断</a:t>
            </a:r>
            <a:endParaRPr lang="en-US" altLang="zh-CN"/>
          </a:p>
          <a:p>
            <a:pPr algn="ctr"/>
            <a:r>
              <a:rPr lang="zh-CN" altLang="en-US"/>
              <a:t>处理函数</a:t>
            </a:r>
          </a:p>
        </p:txBody>
      </p:sp>
      <p:sp>
        <p:nvSpPr>
          <p:cNvPr id="10" name="矩形 9"/>
          <p:cNvSpPr/>
          <p:nvPr/>
        </p:nvSpPr>
        <p:spPr>
          <a:xfrm>
            <a:off x="4816698" y="1030311"/>
            <a:ext cx="2305318" cy="13007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system_xx.c / .h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5019540" y="1603422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定义</a:t>
            </a:r>
            <a:r>
              <a:rPr lang="en-US" altLang="zh-CN"/>
              <a:t>SystemInit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816698" y="2430887"/>
            <a:ext cx="2305318" cy="13007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main.c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5019540" y="3003998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定义</a:t>
            </a:r>
            <a:r>
              <a:rPr lang="en-US" altLang="zh-CN"/>
              <a:t>main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816698" y="3831463"/>
            <a:ext cx="2305318" cy="159698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stm32f10x_it.c / .h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5019540" y="4391694"/>
            <a:ext cx="1899634" cy="7405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定义中断</a:t>
            </a:r>
            <a:endParaRPr lang="en-US" altLang="zh-CN"/>
          </a:p>
          <a:p>
            <a:pPr algn="ctr"/>
            <a:r>
              <a:rPr lang="zh-CN" altLang="en-US"/>
              <a:t>处理函数</a:t>
            </a:r>
          </a:p>
        </p:txBody>
      </p:sp>
      <p:sp>
        <p:nvSpPr>
          <p:cNvPr id="17" name="矩形 16"/>
          <p:cNvSpPr/>
          <p:nvPr/>
        </p:nvSpPr>
        <p:spPr>
          <a:xfrm>
            <a:off x="8165205" y="1030310"/>
            <a:ext cx="2305318" cy="1123681"/>
          </a:xfrm>
          <a:prstGeom prst="rect">
            <a:avLst/>
          </a:prstGeom>
          <a:solidFill>
            <a:srgbClr val="FF65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stm32f10x.h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8165205" y="2250583"/>
            <a:ext cx="2305318" cy="1123681"/>
          </a:xfrm>
          <a:prstGeom prst="rect">
            <a:avLst/>
          </a:prstGeom>
          <a:solidFill>
            <a:srgbClr val="FF65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core_cm3.c / .h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8368047" y="1603422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外设寄存器描述</a:t>
            </a:r>
          </a:p>
        </p:txBody>
      </p:sp>
      <p:sp>
        <p:nvSpPr>
          <p:cNvPr id="20" name="矩形 19"/>
          <p:cNvSpPr/>
          <p:nvPr/>
        </p:nvSpPr>
        <p:spPr>
          <a:xfrm>
            <a:off x="8368047" y="2823694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内核寄存器描述</a:t>
            </a:r>
          </a:p>
        </p:txBody>
      </p:sp>
      <p:sp>
        <p:nvSpPr>
          <p:cNvPr id="21" name="矩形 20"/>
          <p:cNvSpPr/>
          <p:nvPr/>
        </p:nvSpPr>
        <p:spPr>
          <a:xfrm>
            <a:off x="4816698" y="5528255"/>
            <a:ext cx="2305318" cy="73087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其他用户文件</a:t>
            </a:r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8165205" y="3475683"/>
            <a:ext cx="2305318" cy="1487512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misc.c / .h</a:t>
            </a:r>
          </a:p>
          <a:p>
            <a:pPr algn="ctr"/>
            <a:r>
              <a:rPr lang="en-US" altLang="zh-CN"/>
              <a:t>stm32f10x_adc.c / .h</a:t>
            </a:r>
          </a:p>
          <a:p>
            <a:pPr algn="ctr"/>
            <a:r>
              <a:rPr lang="en-US" altLang="zh-CN"/>
              <a:t>……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8368047" y="4351447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库函数</a:t>
            </a:r>
          </a:p>
        </p:txBody>
      </p:sp>
      <p:sp>
        <p:nvSpPr>
          <p:cNvPr id="26" name="矩形 25"/>
          <p:cNvSpPr/>
          <p:nvPr/>
        </p:nvSpPr>
        <p:spPr>
          <a:xfrm>
            <a:off x="8165205" y="5063006"/>
            <a:ext cx="2305318" cy="1196126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stm32f10x_conf.h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7" name="矩形 26"/>
          <p:cNvSpPr/>
          <p:nvPr/>
        </p:nvSpPr>
        <p:spPr>
          <a:xfrm>
            <a:off x="8368047" y="5636117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库函数配置</a:t>
            </a:r>
          </a:p>
        </p:txBody>
      </p:sp>
      <p:cxnSp>
        <p:nvCxnSpPr>
          <p:cNvPr id="29" name="直接箭头连接符 28"/>
          <p:cNvCxnSpPr>
            <a:stCxn id="11" idx="1"/>
            <a:endCxn id="5" idx="3"/>
          </p:cNvCxnSpPr>
          <p:nvPr/>
        </p:nvCxnSpPr>
        <p:spPr>
          <a:xfrm flipH="1">
            <a:off x="3554570" y="1815923"/>
            <a:ext cx="1464970" cy="7276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3" idx="1"/>
            <a:endCxn id="7" idx="3"/>
          </p:cNvCxnSpPr>
          <p:nvPr/>
        </p:nvCxnSpPr>
        <p:spPr>
          <a:xfrm flipH="1" flipV="1">
            <a:off x="3554570" y="3078050"/>
            <a:ext cx="1464970" cy="138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6" idx="1"/>
            <a:endCxn id="9" idx="3"/>
          </p:cNvCxnSpPr>
          <p:nvPr/>
        </p:nvCxnSpPr>
        <p:spPr>
          <a:xfrm flipH="1">
            <a:off x="3554570" y="4761962"/>
            <a:ext cx="1464970" cy="17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左箭头 36"/>
          <p:cNvSpPr/>
          <p:nvPr/>
        </p:nvSpPr>
        <p:spPr>
          <a:xfrm>
            <a:off x="7366715" y="3164983"/>
            <a:ext cx="553791" cy="6053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744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时间戳转换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C0463DB-F47F-A064-E1E0-9DDFBA737AEA}"/>
              </a:ext>
            </a:extLst>
          </p:cNvPr>
          <p:cNvGrpSpPr/>
          <p:nvPr/>
        </p:nvGrpSpPr>
        <p:grpSpPr>
          <a:xfrm>
            <a:off x="1501673" y="684801"/>
            <a:ext cx="8278542" cy="5488398"/>
            <a:chOff x="1823841" y="600529"/>
            <a:chExt cx="8278542" cy="548839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B030FC1-EAA2-A32C-AD63-B82AF57D889C}"/>
                </a:ext>
              </a:extLst>
            </p:cNvPr>
            <p:cNvSpPr/>
            <p:nvPr/>
          </p:nvSpPr>
          <p:spPr>
            <a:xfrm>
              <a:off x="1823841" y="3960305"/>
              <a:ext cx="1061709" cy="106170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系统时钟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71436703-0A72-0438-67AC-595E5FABC580}"/>
                </a:ext>
              </a:extLst>
            </p:cNvPr>
            <p:cNvCxnSpPr>
              <a:cxnSpLocks/>
              <a:stCxn id="5" idx="7"/>
              <a:endCxn id="33" idx="3"/>
            </p:cNvCxnSpPr>
            <p:nvPr/>
          </p:nvCxnSpPr>
          <p:spPr>
            <a:xfrm flipV="1">
              <a:off x="2730066" y="3195012"/>
              <a:ext cx="931136" cy="92077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ED4EBD3-3DF8-F746-9E62-6B5DEE7D5C38}"/>
                </a:ext>
              </a:extLst>
            </p:cNvPr>
            <p:cNvSpPr txBox="1"/>
            <p:nvPr/>
          </p:nvSpPr>
          <p:spPr>
            <a:xfrm rot="18900000">
              <a:off x="2300720" y="3295478"/>
              <a:ext cx="14266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Consolas" panose="020B0609020204030204" pitchFamily="49" charset="0"/>
                </a:rPr>
                <a:t>time()</a:t>
              </a:r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F7EFE68-4083-3479-B6B3-F268A0A42CF7}"/>
                </a:ext>
              </a:extLst>
            </p:cNvPr>
            <p:cNvSpPr txBox="1"/>
            <p:nvPr/>
          </p:nvSpPr>
          <p:spPr>
            <a:xfrm>
              <a:off x="6125177" y="1304320"/>
              <a:ext cx="14266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Consolas" panose="020B0609020204030204" pitchFamily="49" charset="0"/>
                </a:rPr>
                <a:t>gmtime()</a:t>
              </a:r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8285D13-F729-4439-3652-92F6F657ED5C}"/>
                </a:ext>
              </a:extLst>
            </p:cNvPr>
            <p:cNvSpPr txBox="1"/>
            <p:nvPr/>
          </p:nvSpPr>
          <p:spPr>
            <a:xfrm>
              <a:off x="5961479" y="2257760"/>
              <a:ext cx="1680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Consolas" panose="020B0609020204030204" pitchFamily="49" charset="0"/>
                </a:rPr>
                <a:t>localtime()</a:t>
              </a:r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B001341A-7307-1264-5337-30B3EE57F203}"/>
                </a:ext>
              </a:extLst>
            </p:cNvPr>
            <p:cNvSpPr/>
            <p:nvPr/>
          </p:nvSpPr>
          <p:spPr>
            <a:xfrm>
              <a:off x="3427214" y="1831233"/>
              <a:ext cx="1597767" cy="1597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秒计数器</a:t>
              </a:r>
              <a:endParaRPr lang="en-US" altLang="zh-CN"/>
            </a:p>
            <a:p>
              <a:pPr algn="ctr"/>
              <a:r>
                <a:rPr lang="zh-CN" altLang="en-US"/>
                <a:t>数据类型</a:t>
              </a:r>
              <a:endParaRPr lang="en-US" altLang="zh-CN"/>
            </a:p>
            <a:p>
              <a:pPr algn="ctr"/>
              <a:r>
                <a:rPr lang="en-US" altLang="zh-CN"/>
                <a:t>time_t</a:t>
              </a:r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C947125B-C9FC-0588-EDCD-A9BEBE1C07BF}"/>
                </a:ext>
              </a:extLst>
            </p:cNvPr>
            <p:cNvSpPr/>
            <p:nvPr/>
          </p:nvSpPr>
          <p:spPr>
            <a:xfrm>
              <a:off x="8504616" y="1828209"/>
              <a:ext cx="1597767" cy="159776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日期时间</a:t>
              </a:r>
              <a:endParaRPr lang="en-US" altLang="zh-CN"/>
            </a:p>
            <a:p>
              <a:pPr algn="ctr"/>
              <a:r>
                <a:rPr lang="zh-CN" altLang="en-US"/>
                <a:t>数据类型</a:t>
              </a:r>
              <a:endParaRPr lang="en-US" altLang="zh-CN"/>
            </a:p>
            <a:p>
              <a:pPr algn="ctr"/>
              <a:r>
                <a:rPr lang="en-US" altLang="zh-CN"/>
                <a:t>struct tm</a:t>
              </a:r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6DB9129-D011-86BD-B5E5-0B559B08951B}"/>
                </a:ext>
              </a:extLst>
            </p:cNvPr>
            <p:cNvSpPr/>
            <p:nvPr/>
          </p:nvSpPr>
          <p:spPr>
            <a:xfrm>
              <a:off x="5965915" y="4491160"/>
              <a:ext cx="1597767" cy="159776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字符串</a:t>
              </a:r>
              <a:endParaRPr lang="en-US" altLang="zh-CN"/>
            </a:p>
            <a:p>
              <a:pPr algn="ctr"/>
              <a:r>
                <a:rPr lang="zh-CN" altLang="en-US"/>
                <a:t>数据类型</a:t>
              </a:r>
              <a:endParaRPr lang="en-US" altLang="zh-CN"/>
            </a:p>
            <a:p>
              <a:pPr algn="ctr"/>
              <a:r>
                <a:rPr lang="en-US" altLang="zh-CN"/>
                <a:t>char *</a:t>
              </a:r>
              <a:endParaRPr lang="zh-CN" altLang="en-US"/>
            </a:p>
          </p:txBody>
        </p:sp>
        <p:sp>
          <p:nvSpPr>
            <p:cNvPr id="36" name="弧形 35">
              <a:extLst>
                <a:ext uri="{FF2B5EF4-FFF2-40B4-BE49-F238E27FC236}">
                  <a16:creationId xmlns:a16="http://schemas.microsoft.com/office/drawing/2014/main" id="{7178BAB5-78CE-CC6C-5421-2F62F0DE359B}"/>
                </a:ext>
              </a:extLst>
            </p:cNvPr>
            <p:cNvSpPr/>
            <p:nvPr/>
          </p:nvSpPr>
          <p:spPr>
            <a:xfrm rot="10800000">
              <a:off x="4456090" y="1687148"/>
              <a:ext cx="4639665" cy="2950685"/>
            </a:xfrm>
            <a:prstGeom prst="arc">
              <a:avLst>
                <a:gd name="adj1" fmla="val 1572164"/>
                <a:gd name="adj2" fmla="val 9188939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弧形 36">
              <a:extLst>
                <a:ext uri="{FF2B5EF4-FFF2-40B4-BE49-F238E27FC236}">
                  <a16:creationId xmlns:a16="http://schemas.microsoft.com/office/drawing/2014/main" id="{4B5DFA65-1BCC-ECA0-5AE1-06183FEDE0BC}"/>
                </a:ext>
              </a:extLst>
            </p:cNvPr>
            <p:cNvSpPr/>
            <p:nvPr/>
          </p:nvSpPr>
          <p:spPr>
            <a:xfrm>
              <a:off x="4433843" y="600529"/>
              <a:ext cx="4639665" cy="2950685"/>
            </a:xfrm>
            <a:prstGeom prst="arc">
              <a:avLst>
                <a:gd name="adj1" fmla="val 1572164"/>
                <a:gd name="adj2" fmla="val 9188939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46C963F-5947-7DDB-E969-3D53B93DD091}"/>
                </a:ext>
              </a:extLst>
            </p:cNvPr>
            <p:cNvSpPr txBox="1"/>
            <p:nvPr/>
          </p:nvSpPr>
          <p:spPr>
            <a:xfrm>
              <a:off x="6042673" y="3135821"/>
              <a:ext cx="1680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Consolas" panose="020B0609020204030204" pitchFamily="49" charset="0"/>
                </a:rPr>
                <a:t>mktime()</a:t>
              </a:r>
              <a:endParaRPr lang="zh-CN" altLang="en-US"/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72A3DAC3-2E5C-8FC4-C925-D789F07BB825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024981" y="2627093"/>
              <a:ext cx="3479635" cy="302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4E0B53F9-C43D-5235-53DA-BB1F5C8B305A}"/>
                </a:ext>
              </a:extLst>
            </p:cNvPr>
            <p:cNvCxnSpPr>
              <a:cxnSpLocks/>
            </p:cNvCxnSpPr>
            <p:nvPr/>
          </p:nvCxnSpPr>
          <p:spPr>
            <a:xfrm>
              <a:off x="4523943" y="3368023"/>
              <a:ext cx="1506314" cy="156441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0B13E424-B0F1-2BED-9F2A-0AEE25C770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4488" y="3344728"/>
              <a:ext cx="1518699" cy="156441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弧形 47">
              <a:extLst>
                <a:ext uri="{FF2B5EF4-FFF2-40B4-BE49-F238E27FC236}">
                  <a16:creationId xmlns:a16="http://schemas.microsoft.com/office/drawing/2014/main" id="{94B25BC0-08AD-B4F9-20FD-9CDA658C0CB2}"/>
                </a:ext>
              </a:extLst>
            </p:cNvPr>
            <p:cNvSpPr/>
            <p:nvPr/>
          </p:nvSpPr>
          <p:spPr>
            <a:xfrm rot="18900000">
              <a:off x="6413406" y="2873997"/>
              <a:ext cx="3193624" cy="2023356"/>
            </a:xfrm>
            <a:prstGeom prst="arc">
              <a:avLst>
                <a:gd name="adj1" fmla="val 1572164"/>
                <a:gd name="adj2" fmla="val 9188939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498813E-47E0-2DD9-0ACF-A697325EE1FA}"/>
                </a:ext>
              </a:extLst>
            </p:cNvPr>
            <p:cNvSpPr txBox="1"/>
            <p:nvPr/>
          </p:nvSpPr>
          <p:spPr>
            <a:xfrm rot="2756788">
              <a:off x="4589426" y="3766916"/>
              <a:ext cx="1680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Consolas" panose="020B0609020204030204" pitchFamily="49" charset="0"/>
                </a:rPr>
                <a:t>ctime()</a:t>
              </a:r>
              <a:endParaRPr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795560A4-95E9-3663-F412-91D015457718}"/>
                </a:ext>
              </a:extLst>
            </p:cNvPr>
            <p:cNvSpPr txBox="1"/>
            <p:nvPr/>
          </p:nvSpPr>
          <p:spPr>
            <a:xfrm rot="18898401">
              <a:off x="7200273" y="3759573"/>
              <a:ext cx="1680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Consolas" panose="020B0609020204030204" pitchFamily="49" charset="0"/>
                </a:rPr>
                <a:t>asctime()</a:t>
              </a:r>
              <a:endParaRPr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0C2058F-B570-32C6-FD13-535AEE97BE25}"/>
                </a:ext>
              </a:extLst>
            </p:cNvPr>
            <p:cNvSpPr txBox="1"/>
            <p:nvPr/>
          </p:nvSpPr>
          <p:spPr>
            <a:xfrm rot="18779567">
              <a:off x="8132989" y="4472500"/>
              <a:ext cx="1680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>
                  <a:latin typeface="Consolas" panose="020B0609020204030204" pitchFamily="49" charset="0"/>
                </a:rPr>
                <a:t>strftime()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349452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BKP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BKP</a:t>
            </a:r>
            <a:r>
              <a:rPr lang="zh-CN" altLang="en-US" sz="2800"/>
              <a:t>（</a:t>
            </a:r>
            <a:r>
              <a:rPr lang="en-US" altLang="zh-CN" sz="2800"/>
              <a:t>Backup Registers</a:t>
            </a:r>
            <a:r>
              <a:rPr lang="zh-CN" altLang="en-US" sz="2800"/>
              <a:t>）备份寄存器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BKP</a:t>
            </a:r>
            <a:r>
              <a:rPr lang="zh-CN" altLang="en-US" sz="2800"/>
              <a:t>可用于存储用户应用程序数据。当</a:t>
            </a:r>
            <a:r>
              <a:rPr lang="en-US" altLang="zh-CN" sz="2800"/>
              <a:t>VDD</a:t>
            </a:r>
            <a:r>
              <a:rPr lang="zh-CN" altLang="en-US" sz="2800"/>
              <a:t>（</a:t>
            </a:r>
            <a:r>
              <a:rPr lang="en-US" altLang="zh-CN" sz="2800"/>
              <a:t>2.0~3.6V</a:t>
            </a:r>
            <a:r>
              <a:rPr lang="zh-CN" altLang="en-US" sz="2800"/>
              <a:t>）电源被切断，他们仍然由</a:t>
            </a:r>
            <a:r>
              <a:rPr lang="en-US" altLang="zh-CN" sz="2800"/>
              <a:t>VBAT</a:t>
            </a:r>
            <a:r>
              <a:rPr lang="zh-CN" altLang="en-US" sz="2800"/>
              <a:t>（</a:t>
            </a:r>
            <a:r>
              <a:rPr lang="en-US" altLang="zh-CN" sz="2800"/>
              <a:t>1.8~3.6V</a:t>
            </a:r>
            <a:r>
              <a:rPr lang="zh-CN" altLang="en-US" sz="2800"/>
              <a:t>）维持供电。当系统在待机模式下被唤醒，或系统复位或电源复位时，他们也不会被复位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TAMPER</a:t>
            </a:r>
            <a:r>
              <a:rPr lang="zh-CN" altLang="en-US" sz="2800"/>
              <a:t>引脚产生的侵入事件将所有备份寄存器内容清除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RTC</a:t>
            </a:r>
            <a:r>
              <a:rPr lang="zh-CN" altLang="en-US" sz="2800"/>
              <a:t>引脚输出</a:t>
            </a:r>
            <a:r>
              <a:rPr lang="en-US" altLang="zh-CN" sz="2800"/>
              <a:t>RTC</a:t>
            </a:r>
            <a:r>
              <a:rPr lang="zh-CN" altLang="en-US" sz="2800"/>
              <a:t>校准时钟、</a:t>
            </a:r>
            <a:r>
              <a:rPr lang="en-US" altLang="zh-CN" sz="2800"/>
              <a:t>RTC</a:t>
            </a:r>
            <a:r>
              <a:rPr lang="zh-CN" altLang="en-US" sz="2800"/>
              <a:t>闹钟脉冲或者秒脉冲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存储</a:t>
            </a:r>
            <a:r>
              <a:rPr lang="en-US" altLang="zh-CN" sz="2800"/>
              <a:t>RTC</a:t>
            </a:r>
            <a:r>
              <a:rPr lang="zh-CN" altLang="en-US" sz="2800"/>
              <a:t>时钟校准寄存器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用户数据存储容量：</a:t>
            </a:r>
            <a:endParaRPr lang="en-US" altLang="zh-CN" sz="2800"/>
          </a:p>
          <a:p>
            <a:r>
              <a:rPr lang="en-US" altLang="zh-CN" sz="2800"/>
              <a:t>	20</a:t>
            </a:r>
            <a:r>
              <a:rPr lang="zh-CN" altLang="en-US" sz="2800"/>
              <a:t>字节（中容量和小容量）</a:t>
            </a:r>
            <a:r>
              <a:rPr lang="en-US" altLang="zh-CN" sz="2800"/>
              <a:t>/ 84</a:t>
            </a:r>
            <a:r>
              <a:rPr lang="zh-CN" altLang="en-US" sz="2800"/>
              <a:t>字节（大容量和互联型）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9897448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BKP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14C041-1681-4B0F-9386-5196F157EA8D}"/>
              </a:ext>
            </a:extLst>
          </p:cNvPr>
          <p:cNvSpPr/>
          <p:nvPr/>
        </p:nvSpPr>
        <p:spPr>
          <a:xfrm>
            <a:off x="1776527" y="1173131"/>
            <a:ext cx="8817332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5A6D477-B750-4E23-99F1-2C45D23684B3}"/>
              </a:ext>
            </a:extLst>
          </p:cNvPr>
          <p:cNvSpPr/>
          <p:nvPr/>
        </p:nvSpPr>
        <p:spPr>
          <a:xfrm>
            <a:off x="2255354" y="3132095"/>
            <a:ext cx="1170245" cy="90147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侵入检测</a:t>
            </a:r>
            <a:endParaRPr lang="en-US" altLang="zh-CN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004B9A-9F1F-DAE5-2FBC-6A6EBAB22F97}"/>
              </a:ext>
            </a:extLst>
          </p:cNvPr>
          <p:cNvSpPr/>
          <p:nvPr/>
        </p:nvSpPr>
        <p:spPr>
          <a:xfrm>
            <a:off x="4077092" y="1895541"/>
            <a:ext cx="5525208" cy="3337061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CADE76F-C61F-4EFE-AAF8-3A15E615B1E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806090" y="3582835"/>
            <a:ext cx="144926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9D1E669B-82D2-4FBF-B0B1-0C2C6A0D1201}"/>
              </a:ext>
            </a:extLst>
          </p:cNvPr>
          <p:cNvSpPr txBox="1"/>
          <p:nvPr/>
        </p:nvSpPr>
        <p:spPr>
          <a:xfrm>
            <a:off x="585622" y="3186078"/>
            <a:ext cx="13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TAMPER</a:t>
            </a:r>
            <a:endParaRPr lang="zh-CN" altLang="en-US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8867484F-0269-AC1D-6C89-C13F0E23A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10365"/>
              </p:ext>
            </p:extLst>
          </p:nvPr>
        </p:nvGraphicFramePr>
        <p:xfrm>
          <a:off x="4673716" y="2495879"/>
          <a:ext cx="1749077" cy="148336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749077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DR1 [15:0]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DR2 [15:0]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…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DR10 [15:0]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907B089-8F3D-5A39-36EA-F46B67957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042167"/>
              </p:ext>
            </p:extLst>
          </p:nvPr>
        </p:nvGraphicFramePr>
        <p:xfrm>
          <a:off x="4673716" y="3978449"/>
          <a:ext cx="1749077" cy="7416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749077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…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DR42 [15:0]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5A55555-7687-8C72-EA6D-FF6CA6DB178D}"/>
              </a:ext>
            </a:extLst>
          </p:cNvPr>
          <p:cNvSpPr txBox="1"/>
          <p:nvPr/>
        </p:nvSpPr>
        <p:spPr>
          <a:xfrm>
            <a:off x="4673715" y="2105717"/>
            <a:ext cx="1749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数据寄存器</a:t>
            </a:r>
            <a:endParaRPr lang="en-US" altLang="zh-CN">
              <a:solidFill>
                <a:schemeClr val="bg1"/>
              </a:solidFill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A5B22625-37C3-7E2C-E7D1-35AEBAF4C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557613"/>
              </p:ext>
            </p:extLst>
          </p:nvPr>
        </p:nvGraphicFramePr>
        <p:xfrm>
          <a:off x="6884753" y="2495879"/>
          <a:ext cx="2364961" cy="111252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364961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控制寄存器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状态寄存器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RTC</a:t>
                      </a:r>
                      <a:r>
                        <a:rPr lang="zh-CN" altLang="en-US"/>
                        <a:t>时钟校准寄存器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</a:tbl>
          </a:graphicData>
        </a:graphic>
      </p:graphicFrame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AE724E3-792F-0355-A663-7D62E6310997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425599" y="3582835"/>
            <a:ext cx="65149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11193CB7-2B60-6D3F-1CE7-472517D5D811}"/>
              </a:ext>
            </a:extLst>
          </p:cNvPr>
          <p:cNvSpPr/>
          <p:nvPr/>
        </p:nvSpPr>
        <p:spPr>
          <a:xfrm>
            <a:off x="6531029" y="3977029"/>
            <a:ext cx="433810" cy="743100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E054FF2-4600-ADA9-3D40-91B6BF788B7A}"/>
              </a:ext>
            </a:extLst>
          </p:cNvPr>
          <p:cNvSpPr txBox="1"/>
          <p:nvPr/>
        </p:nvSpPr>
        <p:spPr>
          <a:xfrm>
            <a:off x="6982798" y="4163913"/>
            <a:ext cx="1996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chemeClr val="bg1"/>
                </a:solidFill>
              </a:rPr>
              <a:t>大容量和互联型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679B874-C197-CDAD-2E8C-E045CA748553}"/>
              </a:ext>
            </a:extLst>
          </p:cNvPr>
          <p:cNvSpPr/>
          <p:nvPr/>
        </p:nvSpPr>
        <p:spPr>
          <a:xfrm>
            <a:off x="2255354" y="1895541"/>
            <a:ext cx="1170245" cy="90147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电池供电</a:t>
            </a:r>
            <a:endParaRPr lang="en-US" altLang="zh-CN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3EF3044-8B8C-DFF0-E893-291442FF7A0A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806090" y="2346281"/>
            <a:ext cx="144926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CC66776B-D799-F366-F94F-97D734F15DCA}"/>
              </a:ext>
            </a:extLst>
          </p:cNvPr>
          <p:cNvSpPr txBox="1"/>
          <p:nvPr/>
        </p:nvSpPr>
        <p:spPr>
          <a:xfrm>
            <a:off x="585622" y="1949524"/>
            <a:ext cx="13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VBAT</a:t>
            </a:r>
            <a:endParaRPr lang="zh-CN" altLang="en-US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7BE7EBE-10EF-2063-1EDE-792320FDF6BD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3425599" y="2346281"/>
            <a:ext cx="65149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0AEBC5F0-DC05-8B53-7302-23C1DB4E3A1C}"/>
              </a:ext>
            </a:extLst>
          </p:cNvPr>
          <p:cNvSpPr/>
          <p:nvPr/>
        </p:nvSpPr>
        <p:spPr>
          <a:xfrm>
            <a:off x="2255354" y="4336966"/>
            <a:ext cx="1170245" cy="90147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时钟输出</a:t>
            </a:r>
            <a:endParaRPr lang="en-US" altLang="zh-CN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A8B61D5-9956-58D6-71C2-55CBEB84B154}"/>
              </a:ext>
            </a:extLst>
          </p:cNvPr>
          <p:cNvCxnSpPr>
            <a:cxnSpLocks/>
          </p:cNvCxnSpPr>
          <p:nvPr/>
        </p:nvCxnSpPr>
        <p:spPr>
          <a:xfrm flipH="1">
            <a:off x="806090" y="4787706"/>
            <a:ext cx="144926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4040DB67-2A7D-E1F8-B718-709861A8E755}"/>
              </a:ext>
            </a:extLst>
          </p:cNvPr>
          <p:cNvSpPr txBox="1"/>
          <p:nvPr/>
        </p:nvSpPr>
        <p:spPr>
          <a:xfrm>
            <a:off x="585622" y="4390949"/>
            <a:ext cx="13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RTC</a:t>
            </a:r>
            <a:endParaRPr lang="zh-CN" altLang="en-US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5CABE5D-74D2-AD1C-768B-1803D8FA654B}"/>
              </a:ext>
            </a:extLst>
          </p:cNvPr>
          <p:cNvCxnSpPr>
            <a:cxnSpLocks/>
          </p:cNvCxnSpPr>
          <p:nvPr/>
        </p:nvCxnSpPr>
        <p:spPr>
          <a:xfrm flipH="1">
            <a:off x="3425599" y="4787706"/>
            <a:ext cx="65149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3784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RTC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RTC</a:t>
            </a:r>
            <a:r>
              <a:rPr lang="zh-CN" altLang="en-US" sz="2800"/>
              <a:t>（</a:t>
            </a:r>
            <a:r>
              <a:rPr lang="en-US" altLang="zh-CN" sz="2800"/>
              <a:t>Real Time Clock</a:t>
            </a:r>
            <a:r>
              <a:rPr lang="zh-CN" altLang="en-US" sz="2800"/>
              <a:t>）实时时钟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RTC</a:t>
            </a:r>
            <a:r>
              <a:rPr lang="zh-CN" altLang="en-US" sz="2800"/>
              <a:t>是一个独立的定时器，可为系统提供时钟和日历的功能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RTC</a:t>
            </a:r>
            <a:r>
              <a:rPr lang="zh-CN" altLang="en-US" sz="2800"/>
              <a:t>和时钟配置系统处于后备区域，系统复位时数据不清零，</a:t>
            </a:r>
            <a:r>
              <a:rPr lang="en-US" altLang="zh-CN" sz="2800"/>
              <a:t>VDD</a:t>
            </a:r>
            <a:r>
              <a:rPr lang="zh-CN" altLang="en-US" sz="2800"/>
              <a:t>（</a:t>
            </a:r>
            <a:r>
              <a:rPr lang="en-US" altLang="zh-CN" sz="2800"/>
              <a:t>2.0~3.6V</a:t>
            </a:r>
            <a:r>
              <a:rPr lang="zh-CN" altLang="en-US" sz="2800"/>
              <a:t>）断电后可借助</a:t>
            </a:r>
            <a:r>
              <a:rPr lang="en-US" altLang="zh-CN" sz="2800"/>
              <a:t>VBAT</a:t>
            </a:r>
            <a:r>
              <a:rPr lang="zh-CN" altLang="en-US" sz="2800"/>
              <a:t>（</a:t>
            </a:r>
            <a:r>
              <a:rPr lang="en-US" altLang="zh-CN" sz="2800"/>
              <a:t>1.8~3.6V</a:t>
            </a:r>
            <a:r>
              <a:rPr lang="zh-CN" altLang="en-US" sz="2800"/>
              <a:t>）供电继续走时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32</a:t>
            </a:r>
            <a:r>
              <a:rPr lang="zh-CN" altLang="en-US" sz="2800"/>
              <a:t>位的可编程计数器，可对应</a:t>
            </a:r>
            <a:r>
              <a:rPr lang="en-US" altLang="zh-CN" sz="2800"/>
              <a:t>Unix</a:t>
            </a:r>
            <a:r>
              <a:rPr lang="zh-CN" altLang="en-US" sz="2800"/>
              <a:t>时间戳的秒计数器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20</a:t>
            </a:r>
            <a:r>
              <a:rPr lang="zh-CN" altLang="en-US" sz="2800"/>
              <a:t>位的可编程预分频器，可适配不同频率的输入时钟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可选择三种</a:t>
            </a:r>
            <a:r>
              <a:rPr lang="en-US" altLang="zh-CN" sz="2800"/>
              <a:t>RTC</a:t>
            </a:r>
            <a:r>
              <a:rPr lang="zh-CN" altLang="en-US" sz="2800"/>
              <a:t>时钟源：</a:t>
            </a:r>
            <a:endParaRPr lang="en-US" altLang="zh-CN" sz="2800"/>
          </a:p>
          <a:p>
            <a:r>
              <a:rPr lang="en-US" altLang="zh-CN" sz="2800"/>
              <a:t>	HSE</a:t>
            </a:r>
            <a:r>
              <a:rPr lang="zh-CN" altLang="en-US" sz="2800"/>
              <a:t>时钟除以</a:t>
            </a:r>
            <a:r>
              <a:rPr lang="en-US" altLang="zh-CN" sz="2800"/>
              <a:t>128</a:t>
            </a:r>
            <a:r>
              <a:rPr lang="zh-CN" altLang="en-US" sz="2800"/>
              <a:t>（通常为</a:t>
            </a:r>
            <a:r>
              <a:rPr lang="en-US" altLang="zh-CN" sz="2800"/>
              <a:t>8MHz/128</a:t>
            </a:r>
            <a:r>
              <a:rPr lang="zh-CN" altLang="en-US" sz="2800"/>
              <a:t>）</a:t>
            </a:r>
            <a:endParaRPr lang="en-US" altLang="zh-CN" sz="2800"/>
          </a:p>
          <a:p>
            <a:r>
              <a:rPr lang="en-US" altLang="zh-CN" sz="2800"/>
              <a:t>	LSE</a:t>
            </a:r>
            <a:r>
              <a:rPr lang="zh-CN" altLang="en-US" sz="2800"/>
              <a:t>振荡器时钟（通常为</a:t>
            </a:r>
            <a:r>
              <a:rPr lang="en-US" altLang="zh-CN" sz="2800"/>
              <a:t>32.768KHz</a:t>
            </a:r>
            <a:r>
              <a:rPr lang="zh-CN" altLang="en-US" sz="2800"/>
              <a:t>）</a:t>
            </a:r>
          </a:p>
          <a:p>
            <a:r>
              <a:rPr lang="en-US" altLang="zh-CN" sz="2800"/>
              <a:t>	LSI</a:t>
            </a:r>
            <a:r>
              <a:rPr lang="zh-CN" altLang="en-US" sz="2800"/>
              <a:t>振荡器时钟（</a:t>
            </a:r>
            <a:r>
              <a:rPr lang="en-US" altLang="zh-CN" sz="2800"/>
              <a:t>40KHz</a:t>
            </a:r>
            <a:r>
              <a:rPr lang="zh-CN" altLang="en-US" sz="2800"/>
              <a:t>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4542229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RTC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4D79B6-9FA5-6F2F-56C9-482C6A52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623" y="1171929"/>
            <a:ext cx="6904754" cy="528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9169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449BDCC-C55C-BC65-EDF5-5DEB77CDFFC3}"/>
              </a:ext>
            </a:extLst>
          </p:cNvPr>
          <p:cNvSpPr/>
          <p:nvPr/>
        </p:nvSpPr>
        <p:spPr>
          <a:xfrm>
            <a:off x="349953" y="1230500"/>
            <a:ext cx="1157111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8BB57651-4623-C060-059F-62CF95843DBE}"/>
              </a:ext>
            </a:extLst>
          </p:cNvPr>
          <p:cNvSpPr/>
          <p:nvPr/>
        </p:nvSpPr>
        <p:spPr>
          <a:xfrm>
            <a:off x="4259389" y="1793254"/>
            <a:ext cx="1870262" cy="2181635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1BEDA283-1187-1DEE-0119-6E9F44208A95}"/>
              </a:ext>
            </a:extLst>
          </p:cNvPr>
          <p:cNvSpPr/>
          <p:nvPr/>
        </p:nvSpPr>
        <p:spPr>
          <a:xfrm>
            <a:off x="6696297" y="2935192"/>
            <a:ext cx="1870262" cy="2181635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RTC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862CDC-7E59-69B5-322D-723CDE341E93}"/>
              </a:ext>
            </a:extLst>
          </p:cNvPr>
          <p:cNvSpPr/>
          <p:nvPr/>
        </p:nvSpPr>
        <p:spPr>
          <a:xfrm>
            <a:off x="6912776" y="311890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en-US" altLang="zh-CN"/>
              <a:t>32</a:t>
            </a:r>
            <a:r>
              <a:rPr lang="zh-CN" altLang="en-US"/>
              <a:t>位计数器</a:t>
            </a:r>
            <a:endParaRPr lang="en-US" altLang="zh-CN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F323943-745E-CA22-32EA-FDCFA8828F9A}"/>
              </a:ext>
            </a:extLst>
          </p:cNvPr>
          <p:cNvSpPr/>
          <p:nvPr/>
        </p:nvSpPr>
        <p:spPr>
          <a:xfrm>
            <a:off x="6912774" y="4268105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ALR</a:t>
            </a:r>
          </a:p>
          <a:p>
            <a:pPr algn="ctr"/>
            <a:r>
              <a:rPr lang="en-US" altLang="zh-CN"/>
              <a:t>32</a:t>
            </a:r>
            <a:r>
              <a:rPr lang="zh-CN" altLang="en-US"/>
              <a:t>位闹钟值</a:t>
            </a:r>
            <a:endParaRPr lang="en-US" altLang="zh-CN"/>
          </a:p>
        </p:txBody>
      </p:sp>
      <p:sp>
        <p:nvSpPr>
          <p:cNvPr id="38" name="箭头: 上下 37">
            <a:extLst>
              <a:ext uri="{FF2B5EF4-FFF2-40B4-BE49-F238E27FC236}">
                <a16:creationId xmlns:a16="http://schemas.microsoft.com/office/drawing/2014/main" id="{0D102660-35F6-C363-9E00-2C3C0C2D3CDB}"/>
              </a:ext>
            </a:extLst>
          </p:cNvPr>
          <p:cNvSpPr/>
          <p:nvPr/>
        </p:nvSpPr>
        <p:spPr>
          <a:xfrm>
            <a:off x="7507756" y="3793886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0DF889D-D771-68FB-28F7-76A0E5CFDB11}"/>
              </a:ext>
            </a:extLst>
          </p:cNvPr>
          <p:cNvCxnSpPr>
            <a:cxnSpLocks/>
          </p:cNvCxnSpPr>
          <p:nvPr/>
        </p:nvCxnSpPr>
        <p:spPr>
          <a:xfrm>
            <a:off x="7742287" y="4031340"/>
            <a:ext cx="20185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EE5A2EBF-624E-2A78-BE76-F9C07073C22F}"/>
              </a:ext>
            </a:extLst>
          </p:cNvPr>
          <p:cNvSpPr txBox="1"/>
          <p:nvPr/>
        </p:nvSpPr>
        <p:spPr>
          <a:xfrm>
            <a:off x="8474632" y="3661663"/>
            <a:ext cx="13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Alarm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316F898-CA84-8B8C-39F7-20AAB9F8AD0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9050" y="3456394"/>
            <a:ext cx="13718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8A41F76D-27A6-AC18-6117-3A3699FDAFC4}"/>
              </a:ext>
            </a:extLst>
          </p:cNvPr>
          <p:cNvSpPr txBox="1"/>
          <p:nvPr/>
        </p:nvSpPr>
        <p:spPr>
          <a:xfrm>
            <a:off x="8474632" y="3080756"/>
            <a:ext cx="13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Overflow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ACCF801-5630-0E55-7F6C-421F734F8A71}"/>
              </a:ext>
            </a:extLst>
          </p:cNvPr>
          <p:cNvCxnSpPr>
            <a:cxnSpLocks/>
            <a:stCxn id="49" idx="3"/>
            <a:endCxn id="6" idx="1"/>
          </p:cNvCxnSpPr>
          <p:nvPr/>
        </p:nvCxnSpPr>
        <p:spPr>
          <a:xfrm>
            <a:off x="5921603" y="3456394"/>
            <a:ext cx="991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27C12498-5E84-1ABA-660C-082BD1B6B1EA}"/>
              </a:ext>
            </a:extLst>
          </p:cNvPr>
          <p:cNvSpPr/>
          <p:nvPr/>
        </p:nvSpPr>
        <p:spPr>
          <a:xfrm>
            <a:off x="4445331" y="196969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PRL</a:t>
            </a:r>
          </a:p>
          <a:p>
            <a:pPr algn="ctr"/>
            <a:r>
              <a:rPr lang="zh-CN" altLang="en-US"/>
              <a:t>重装寄存器</a:t>
            </a:r>
            <a:endParaRPr lang="en-US" altLang="zh-CN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2A19D55-E09C-2FF6-A640-DBE6E954E81A}"/>
              </a:ext>
            </a:extLst>
          </p:cNvPr>
          <p:cNvSpPr/>
          <p:nvPr/>
        </p:nvSpPr>
        <p:spPr>
          <a:xfrm>
            <a:off x="4445329" y="311890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DIV</a:t>
            </a:r>
          </a:p>
          <a:p>
            <a:pPr algn="ctr"/>
            <a:r>
              <a:rPr lang="zh-CN" altLang="en-US"/>
              <a:t>余数寄存器</a:t>
            </a:r>
            <a:endParaRPr lang="en-US" altLang="zh-CN"/>
          </a:p>
        </p:txBody>
      </p:sp>
      <p:sp>
        <p:nvSpPr>
          <p:cNvPr id="50" name="箭头: 上下 49">
            <a:extLst>
              <a:ext uri="{FF2B5EF4-FFF2-40B4-BE49-F238E27FC236}">
                <a16:creationId xmlns:a16="http://schemas.microsoft.com/office/drawing/2014/main" id="{034F5449-77A8-50D2-0142-F0C3C52F25D0}"/>
              </a:ext>
            </a:extLst>
          </p:cNvPr>
          <p:cNvSpPr/>
          <p:nvPr/>
        </p:nvSpPr>
        <p:spPr>
          <a:xfrm>
            <a:off x="5040311" y="264468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梯形 54">
            <a:extLst>
              <a:ext uri="{FF2B5EF4-FFF2-40B4-BE49-F238E27FC236}">
                <a16:creationId xmlns:a16="http://schemas.microsoft.com/office/drawing/2014/main" id="{21825A13-EA8E-2CDB-2701-5ED310D360E1}"/>
              </a:ext>
            </a:extLst>
          </p:cNvPr>
          <p:cNvSpPr/>
          <p:nvPr/>
        </p:nvSpPr>
        <p:spPr>
          <a:xfrm rot="5400000">
            <a:off x="1842111" y="3215085"/>
            <a:ext cx="2311674" cy="470015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5F115A4-DB78-1DB3-6C5C-6D719F807723}"/>
              </a:ext>
            </a:extLst>
          </p:cNvPr>
          <p:cNvSpPr/>
          <p:nvPr/>
        </p:nvSpPr>
        <p:spPr>
          <a:xfrm>
            <a:off x="666799" y="2294255"/>
            <a:ext cx="169192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HSE/128</a:t>
            </a:r>
          </a:p>
          <a:p>
            <a:pPr algn="ctr"/>
            <a:r>
              <a:rPr lang="zh-CN" altLang="en-US"/>
              <a:t>外部高速时钟</a:t>
            </a:r>
            <a:endParaRPr lang="en-US" altLang="zh-CN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25DFFC6-5AD4-2BCD-522C-8EFB91CD3C75}"/>
              </a:ext>
            </a:extLst>
          </p:cNvPr>
          <p:cNvSpPr/>
          <p:nvPr/>
        </p:nvSpPr>
        <p:spPr>
          <a:xfrm>
            <a:off x="666800" y="3129624"/>
            <a:ext cx="169192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LSE</a:t>
            </a:r>
          </a:p>
          <a:p>
            <a:pPr algn="ctr"/>
            <a:r>
              <a:rPr lang="zh-CN" altLang="en-US"/>
              <a:t>外部低速时钟</a:t>
            </a:r>
            <a:endParaRPr lang="en-US" altLang="zh-CN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6035A9F-08BF-0DF5-0467-8B79FA768CC9}"/>
              </a:ext>
            </a:extLst>
          </p:cNvPr>
          <p:cNvSpPr/>
          <p:nvPr/>
        </p:nvSpPr>
        <p:spPr>
          <a:xfrm>
            <a:off x="666799" y="3964993"/>
            <a:ext cx="1691924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LSI</a:t>
            </a:r>
          </a:p>
          <a:p>
            <a:pPr algn="ctr"/>
            <a:r>
              <a:rPr lang="zh-CN" altLang="en-US"/>
              <a:t>内部低速时钟</a:t>
            </a:r>
            <a:endParaRPr lang="en-US" altLang="zh-CN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54D3C95-D6DF-5247-7D82-4960D06A84F9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2376532" y="3450093"/>
            <a:ext cx="3864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F3478B5-05CC-2850-86A5-FF9FE29D3DC4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358723" y="4285461"/>
            <a:ext cx="4003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0A2AE241-0B9D-B013-91AA-509247527008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2358721" y="2614723"/>
            <a:ext cx="404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9897110D-31FA-0C74-CBC3-333D928B2BEE}"/>
              </a:ext>
            </a:extLst>
          </p:cNvPr>
          <p:cNvSpPr txBox="1"/>
          <p:nvPr/>
        </p:nvSpPr>
        <p:spPr>
          <a:xfrm>
            <a:off x="3067224" y="3080756"/>
            <a:ext cx="13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RTCCLK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F72D9127-68DB-0A1E-07E5-BF7E4E633722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232956" y="3456394"/>
            <a:ext cx="12123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48EE4DF8-0183-08A9-024D-8C878E2500AA}"/>
              </a:ext>
            </a:extLst>
          </p:cNvPr>
          <p:cNvSpPr/>
          <p:nvPr/>
        </p:nvSpPr>
        <p:spPr>
          <a:xfrm>
            <a:off x="9760882" y="1878463"/>
            <a:ext cx="770796" cy="3673174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中断</a:t>
            </a:r>
            <a:endParaRPr lang="en-US" altLang="zh-CN"/>
          </a:p>
          <a:p>
            <a:pPr algn="ctr"/>
            <a:r>
              <a:rPr lang="zh-CN" altLang="en-US"/>
              <a:t>输出</a:t>
            </a:r>
            <a:endParaRPr lang="en-US" altLang="zh-CN"/>
          </a:p>
          <a:p>
            <a:pPr algn="ctr"/>
            <a:r>
              <a:rPr lang="zh-CN" altLang="en-US"/>
              <a:t>控制</a:t>
            </a: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EEB940C9-B85D-D517-0447-F1DD8D2E6768}"/>
              </a:ext>
            </a:extLst>
          </p:cNvPr>
          <p:cNvCxnSpPr>
            <a:cxnSpLocks/>
          </p:cNvCxnSpPr>
          <p:nvPr/>
        </p:nvCxnSpPr>
        <p:spPr>
          <a:xfrm>
            <a:off x="6402886" y="2871417"/>
            <a:ext cx="33579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C4F2EDDE-2105-CABD-CF37-EE3B048D898B}"/>
              </a:ext>
            </a:extLst>
          </p:cNvPr>
          <p:cNvCxnSpPr>
            <a:cxnSpLocks/>
          </p:cNvCxnSpPr>
          <p:nvPr/>
        </p:nvCxnSpPr>
        <p:spPr>
          <a:xfrm>
            <a:off x="6402886" y="2871417"/>
            <a:ext cx="0" cy="5786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B94E007-E0CE-11B6-2E52-0F0C273E408F}"/>
              </a:ext>
            </a:extLst>
          </p:cNvPr>
          <p:cNvSpPr txBox="1"/>
          <p:nvPr/>
        </p:nvSpPr>
        <p:spPr>
          <a:xfrm>
            <a:off x="8474632" y="2490235"/>
            <a:ext cx="13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Second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BD425B4-2D87-F5B1-9CCA-BF6563D5DF0F}"/>
              </a:ext>
            </a:extLst>
          </p:cNvPr>
          <p:cNvSpPr/>
          <p:nvPr/>
        </p:nvSpPr>
        <p:spPr>
          <a:xfrm>
            <a:off x="10841093" y="1878463"/>
            <a:ext cx="770796" cy="3673174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/>
          </a:p>
        </p:txBody>
      </p: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1C1CB5C9-6D57-4630-941B-375192410767}"/>
              </a:ext>
            </a:extLst>
          </p:cNvPr>
          <p:cNvCxnSpPr>
            <a:cxnSpLocks/>
            <a:stCxn id="94" idx="3"/>
            <a:endCxn id="106" idx="1"/>
          </p:cNvCxnSpPr>
          <p:nvPr/>
        </p:nvCxnSpPr>
        <p:spPr>
          <a:xfrm>
            <a:off x="10531678" y="3715050"/>
            <a:ext cx="3094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本框 129">
            <a:extLst>
              <a:ext uri="{FF2B5EF4-FFF2-40B4-BE49-F238E27FC236}">
                <a16:creationId xmlns:a16="http://schemas.microsoft.com/office/drawing/2014/main" id="{60CA14F9-11DA-3942-7608-F61DEAB1A589}"/>
              </a:ext>
            </a:extLst>
          </p:cNvPr>
          <p:cNvSpPr txBox="1"/>
          <p:nvPr/>
        </p:nvSpPr>
        <p:spPr>
          <a:xfrm>
            <a:off x="4324545" y="4008767"/>
            <a:ext cx="174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预分频器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64F06A76-9C77-EE2B-0382-6DD332E44B9C}"/>
              </a:ext>
            </a:extLst>
          </p:cNvPr>
          <p:cNvSpPr txBox="1"/>
          <p:nvPr/>
        </p:nvSpPr>
        <p:spPr>
          <a:xfrm>
            <a:off x="6759872" y="5153350"/>
            <a:ext cx="174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计数器</a:t>
            </a:r>
          </a:p>
        </p:txBody>
      </p:sp>
    </p:spTree>
    <p:extLst>
      <p:ext uri="{BB962C8B-B14F-4D97-AF65-F5344CB8AC3E}">
        <p14:creationId xmlns:p14="http://schemas.microsoft.com/office/powerpoint/2010/main" val="58208468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40B4C5-8926-C388-8118-4E441A05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57" y="1774336"/>
            <a:ext cx="7855889" cy="36595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22437D-0CF9-E8E6-9DBC-9B235ABA8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893" y="746975"/>
            <a:ext cx="2918314" cy="267731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FBB3AAA-3BD9-8FC8-24B8-87CF4A44B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893" y="3774502"/>
            <a:ext cx="2918314" cy="255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4404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RTC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操作注意事项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执行以下操作将使能对</a:t>
            </a:r>
            <a:r>
              <a:rPr lang="en-US" altLang="zh-CN" sz="2800"/>
              <a:t>BKP</a:t>
            </a:r>
            <a:r>
              <a:rPr lang="zh-CN" altLang="en-US" sz="2800"/>
              <a:t>和</a:t>
            </a:r>
            <a:r>
              <a:rPr lang="en-US" altLang="zh-CN" sz="2800"/>
              <a:t>RTC</a:t>
            </a:r>
            <a:r>
              <a:rPr lang="zh-CN" altLang="en-US" sz="2800"/>
              <a:t>的访问：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zh-CN" altLang="en-US" sz="2800"/>
              <a:t>设置</a:t>
            </a:r>
            <a:r>
              <a:rPr lang="en-US" altLang="zh-CN" sz="2800"/>
              <a:t>RCC_APB1ENR</a:t>
            </a:r>
            <a:r>
              <a:rPr lang="zh-CN" altLang="en-US" sz="2800"/>
              <a:t>的</a:t>
            </a:r>
            <a:r>
              <a:rPr lang="en-US" altLang="zh-CN" sz="2800"/>
              <a:t>PWREN</a:t>
            </a:r>
            <a:r>
              <a:rPr lang="zh-CN" altLang="en-US" sz="2800"/>
              <a:t>和</a:t>
            </a:r>
            <a:r>
              <a:rPr lang="en-US" altLang="zh-CN" sz="2800"/>
              <a:t>BKPEN</a:t>
            </a:r>
            <a:r>
              <a:rPr lang="zh-CN" altLang="en-US" sz="2800"/>
              <a:t>，使能</a:t>
            </a:r>
            <a:r>
              <a:rPr lang="en-US" altLang="zh-CN" sz="2800"/>
              <a:t>PWR</a:t>
            </a:r>
            <a:r>
              <a:rPr lang="zh-CN" altLang="en-US" sz="2800"/>
              <a:t>和</a:t>
            </a:r>
            <a:r>
              <a:rPr lang="en-US" altLang="zh-CN" sz="2800"/>
              <a:t>BKP</a:t>
            </a:r>
            <a:r>
              <a:rPr lang="zh-CN" altLang="en-US" sz="2800"/>
              <a:t>时钟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zh-CN" altLang="en-US" sz="2800"/>
              <a:t>设置</a:t>
            </a:r>
            <a:r>
              <a:rPr lang="en-US" altLang="zh-CN" sz="2800"/>
              <a:t>PWR_CR</a:t>
            </a:r>
            <a:r>
              <a:rPr lang="zh-CN" altLang="en-US" sz="2800"/>
              <a:t>的</a:t>
            </a:r>
            <a:r>
              <a:rPr lang="en-US" altLang="zh-CN" sz="2800"/>
              <a:t>DBP</a:t>
            </a:r>
            <a:r>
              <a:rPr lang="zh-CN" altLang="en-US" sz="2800"/>
              <a:t>，使能对</a:t>
            </a:r>
            <a:r>
              <a:rPr lang="en-US" altLang="zh-CN" sz="2800"/>
              <a:t>BKP</a:t>
            </a:r>
            <a:r>
              <a:rPr lang="zh-CN" altLang="en-US" sz="2800"/>
              <a:t>和</a:t>
            </a:r>
            <a:r>
              <a:rPr lang="en-US" altLang="zh-CN" sz="2800"/>
              <a:t>RTC</a:t>
            </a:r>
            <a:r>
              <a:rPr lang="zh-CN" altLang="en-US" sz="2800"/>
              <a:t>的访问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若在读取</a:t>
            </a:r>
            <a:r>
              <a:rPr lang="en-US" altLang="zh-CN" sz="2800"/>
              <a:t>RTC</a:t>
            </a:r>
            <a:r>
              <a:rPr lang="zh-CN" altLang="en-US" sz="2800"/>
              <a:t>寄存器时，</a:t>
            </a:r>
            <a:r>
              <a:rPr lang="en-US" altLang="zh-CN" sz="2800"/>
              <a:t>RTC</a:t>
            </a:r>
            <a:r>
              <a:rPr lang="zh-CN" altLang="en-US" sz="2800"/>
              <a:t>的</a:t>
            </a:r>
            <a:r>
              <a:rPr lang="en-US" altLang="zh-CN" sz="2800"/>
              <a:t>APB1</a:t>
            </a:r>
            <a:r>
              <a:rPr lang="zh-CN" altLang="en-US" sz="2800"/>
              <a:t>接口曾经处于禁止状态，则软件首先必须等待</a:t>
            </a:r>
            <a:r>
              <a:rPr lang="en-US" altLang="zh-CN" sz="2800"/>
              <a:t>RTC_CRL</a:t>
            </a:r>
            <a:r>
              <a:rPr lang="zh-CN" altLang="en-US" sz="2800"/>
              <a:t>寄存器中的</a:t>
            </a:r>
            <a:r>
              <a:rPr lang="en-US" altLang="zh-CN" sz="2800"/>
              <a:t>RSF</a:t>
            </a:r>
            <a:r>
              <a:rPr lang="zh-CN" altLang="en-US" sz="2800"/>
              <a:t>位（寄存器同步标志）被硬件置</a:t>
            </a:r>
            <a:r>
              <a:rPr lang="en-US" altLang="zh-CN" sz="280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必须设置</a:t>
            </a:r>
            <a:r>
              <a:rPr lang="en-US" altLang="zh-CN" sz="2800"/>
              <a:t>RTC_CRL</a:t>
            </a:r>
            <a:r>
              <a:rPr lang="zh-CN" altLang="en-US" sz="2800"/>
              <a:t>寄存器中的</a:t>
            </a:r>
            <a:r>
              <a:rPr lang="en-US" altLang="zh-CN" sz="2800"/>
              <a:t>CNF</a:t>
            </a:r>
            <a:r>
              <a:rPr lang="zh-CN" altLang="en-US" sz="2800"/>
              <a:t>位，使</a:t>
            </a:r>
            <a:r>
              <a:rPr lang="en-US" altLang="zh-CN" sz="2800"/>
              <a:t>RTC</a:t>
            </a:r>
            <a:r>
              <a:rPr lang="zh-CN" altLang="en-US" sz="2800"/>
              <a:t>进入配置模式后，才能写入</a:t>
            </a:r>
            <a:r>
              <a:rPr lang="en-US" altLang="zh-CN" sz="2800"/>
              <a:t>RTC_PRL</a:t>
            </a:r>
            <a:r>
              <a:rPr lang="zh-CN" altLang="en-US" sz="2800"/>
              <a:t>、</a:t>
            </a:r>
            <a:r>
              <a:rPr lang="en-US" altLang="zh-CN" sz="2800"/>
              <a:t>RTC_CNT</a:t>
            </a:r>
            <a:r>
              <a:rPr lang="zh-CN" altLang="en-US" sz="2800"/>
              <a:t>、</a:t>
            </a:r>
            <a:r>
              <a:rPr lang="en-US" altLang="zh-CN" sz="2800"/>
              <a:t>RTC_ALR</a:t>
            </a:r>
            <a:r>
              <a:rPr lang="zh-CN" altLang="en-US" sz="2800"/>
              <a:t>寄存器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对</a:t>
            </a:r>
            <a:r>
              <a:rPr lang="en-US" altLang="zh-CN" sz="2800"/>
              <a:t>RTC</a:t>
            </a:r>
            <a:r>
              <a:rPr lang="zh-CN" altLang="en-US" sz="2800"/>
              <a:t>任何寄存器的写操作，都必须在前一次写操作结束后进行。可以通过查询</a:t>
            </a:r>
            <a:r>
              <a:rPr lang="en-US" altLang="zh-CN" sz="2800"/>
              <a:t>RTC_CR</a:t>
            </a:r>
            <a:r>
              <a:rPr lang="zh-CN" altLang="en-US" sz="2800"/>
              <a:t>寄存器中的</a:t>
            </a:r>
            <a:r>
              <a:rPr lang="en-US" altLang="zh-CN" sz="2800"/>
              <a:t>RTOFF</a:t>
            </a:r>
            <a:r>
              <a:rPr lang="zh-CN" altLang="en-US" sz="2800"/>
              <a:t>状态位，判断</a:t>
            </a:r>
            <a:r>
              <a:rPr lang="en-US" altLang="zh-CN" sz="2800"/>
              <a:t>RTC</a:t>
            </a:r>
            <a:r>
              <a:rPr lang="zh-CN" altLang="en-US" sz="2800"/>
              <a:t>寄存器是否处于更新中。仅当</a:t>
            </a:r>
            <a:r>
              <a:rPr lang="en-US" altLang="zh-CN" sz="2800"/>
              <a:t>RTOFF</a:t>
            </a:r>
            <a:r>
              <a:rPr lang="zh-CN" altLang="en-US" sz="2800"/>
              <a:t>状态位是</a:t>
            </a:r>
            <a:r>
              <a:rPr lang="en-US" altLang="zh-CN" sz="2800"/>
              <a:t>1</a:t>
            </a:r>
            <a:r>
              <a:rPr lang="zh-CN" altLang="en-US" sz="2800"/>
              <a:t>时，才可以写入</a:t>
            </a:r>
            <a:r>
              <a:rPr lang="en-US" altLang="zh-CN" sz="2800"/>
              <a:t>RTC</a:t>
            </a:r>
            <a:r>
              <a:rPr lang="zh-CN" altLang="en-US" sz="2800"/>
              <a:t>寄存器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919109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037382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  <a:endParaRPr lang="en-US" altLang="zh-CN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GPIO</a:t>
            </a:r>
            <a:r>
              <a:rPr lang="zh-CN" altLang="en-US" sz="2800"/>
              <a:t>（</a:t>
            </a:r>
            <a:r>
              <a:rPr lang="en-US" altLang="zh-CN" sz="2800"/>
              <a:t>General Purpose Input Output</a:t>
            </a:r>
            <a:r>
              <a:rPr lang="zh-CN" altLang="en-US" sz="2800"/>
              <a:t>）通用输入输出口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可配置为</a:t>
            </a:r>
            <a:r>
              <a:rPr lang="en-US" altLang="zh-CN" sz="2800"/>
              <a:t>8</a:t>
            </a:r>
            <a:r>
              <a:rPr lang="zh-CN" altLang="en-US" sz="2800"/>
              <a:t>种输入输出模式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引脚电平：</a:t>
            </a:r>
            <a:r>
              <a:rPr lang="en-US" altLang="zh-CN" sz="2800"/>
              <a:t>0V~3.3V</a:t>
            </a:r>
            <a:r>
              <a:rPr lang="zh-CN" altLang="en-US" sz="2800"/>
              <a:t>，部分引脚可容忍</a:t>
            </a:r>
            <a:r>
              <a:rPr lang="en-US" altLang="zh-CN" sz="2800"/>
              <a:t>5V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输出模式下可控制端口输出高低电平，用以驱动</a:t>
            </a:r>
            <a:r>
              <a:rPr lang="en-US" altLang="zh-CN" sz="2800"/>
              <a:t>LED</a:t>
            </a:r>
            <a:r>
              <a:rPr lang="zh-CN" altLang="en-US" sz="2800"/>
              <a:t>、控制蜂鸣器、模拟通信协议输出时序等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输入模式下可读取端口的高低电平或电压，用于读取按键输入、外接模块电平信号输入、</a:t>
            </a:r>
            <a:r>
              <a:rPr lang="en-US" altLang="zh-CN" sz="2800"/>
              <a:t>ADC</a:t>
            </a:r>
            <a:r>
              <a:rPr lang="zh-CN" altLang="en-US" sz="2800"/>
              <a:t>电压采集、模拟通信协议接收数据等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375376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2" name="矩形 1"/>
          <p:cNvSpPr/>
          <p:nvPr/>
        </p:nvSpPr>
        <p:spPr>
          <a:xfrm>
            <a:off x="2453268" y="1038586"/>
            <a:ext cx="6566538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/>
          <p:cNvSpPr/>
          <p:nvPr/>
        </p:nvSpPr>
        <p:spPr>
          <a:xfrm>
            <a:off x="5199255" y="1262257"/>
            <a:ext cx="2984500" cy="203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GPIOA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126" name="矩形 125"/>
          <p:cNvSpPr/>
          <p:nvPr/>
        </p:nvSpPr>
        <p:spPr>
          <a:xfrm>
            <a:off x="5939835" y="1672025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寄存器</a:t>
            </a:r>
          </a:p>
        </p:txBody>
      </p:sp>
      <p:sp>
        <p:nvSpPr>
          <p:cNvPr id="127" name="矩形 126"/>
          <p:cNvSpPr/>
          <p:nvPr/>
        </p:nvSpPr>
        <p:spPr>
          <a:xfrm>
            <a:off x="7024074" y="1672025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驱动器</a:t>
            </a:r>
          </a:p>
        </p:txBody>
      </p:sp>
      <p:sp>
        <p:nvSpPr>
          <p:cNvPr id="128" name="矩形 127"/>
          <p:cNvSpPr/>
          <p:nvPr/>
        </p:nvSpPr>
        <p:spPr>
          <a:xfrm>
            <a:off x="9019807" y="1262257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PA0</a:t>
            </a:r>
            <a:endParaRPr lang="zh-CN" altLang="en-US"/>
          </a:p>
        </p:txBody>
      </p:sp>
      <p:sp>
        <p:nvSpPr>
          <p:cNvPr id="129" name="矩形 128"/>
          <p:cNvSpPr/>
          <p:nvPr/>
        </p:nvSpPr>
        <p:spPr>
          <a:xfrm>
            <a:off x="9019807" y="1672025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PA1</a:t>
            </a:r>
            <a:endParaRPr lang="zh-CN" altLang="en-US"/>
          </a:p>
        </p:txBody>
      </p:sp>
      <p:sp>
        <p:nvSpPr>
          <p:cNvPr id="130" name="矩形 129"/>
          <p:cNvSpPr/>
          <p:nvPr/>
        </p:nvSpPr>
        <p:spPr>
          <a:xfrm>
            <a:off x="9019807" y="2092932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PA2</a:t>
            </a:r>
            <a:endParaRPr lang="zh-CN" altLang="en-US"/>
          </a:p>
        </p:txBody>
      </p:sp>
      <p:sp>
        <p:nvSpPr>
          <p:cNvPr id="131" name="矩形 130"/>
          <p:cNvSpPr/>
          <p:nvPr/>
        </p:nvSpPr>
        <p:spPr>
          <a:xfrm>
            <a:off x="9019807" y="2946428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PA15</a:t>
            </a:r>
            <a:endParaRPr lang="zh-CN" altLang="en-US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9078916" y="2493540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</a:p>
        </p:txBody>
      </p:sp>
      <p:cxnSp>
        <p:nvCxnSpPr>
          <p:cNvPr id="134" name="肘形连接符 133"/>
          <p:cNvCxnSpPr>
            <a:endCxn id="128" idx="1"/>
          </p:cNvCxnSpPr>
          <p:nvPr/>
        </p:nvCxnSpPr>
        <p:spPr>
          <a:xfrm flipV="1">
            <a:off x="7520448" y="1436172"/>
            <a:ext cx="1499359" cy="409767"/>
          </a:xfrm>
          <a:prstGeom prst="bentConnector3">
            <a:avLst>
              <a:gd name="adj1" fmla="val 55082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肘形连接符 134"/>
          <p:cNvCxnSpPr>
            <a:endCxn id="129" idx="1"/>
          </p:cNvCxnSpPr>
          <p:nvPr/>
        </p:nvCxnSpPr>
        <p:spPr>
          <a:xfrm flipV="1">
            <a:off x="7520448" y="1845940"/>
            <a:ext cx="1499359" cy="173914"/>
          </a:xfrm>
          <a:prstGeom prst="bentConnector3">
            <a:avLst>
              <a:gd name="adj1" fmla="val 6863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肘形连接符 139"/>
          <p:cNvCxnSpPr/>
          <p:nvPr/>
        </p:nvCxnSpPr>
        <p:spPr>
          <a:xfrm>
            <a:off x="7520448" y="2204306"/>
            <a:ext cx="1494471" cy="60343"/>
          </a:xfrm>
          <a:prstGeom prst="bentConnector3">
            <a:avLst>
              <a:gd name="adj1" fmla="val 6954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5" name="肘形连接符 144"/>
          <p:cNvCxnSpPr>
            <a:endCxn id="131" idx="1"/>
          </p:cNvCxnSpPr>
          <p:nvPr/>
        </p:nvCxnSpPr>
        <p:spPr>
          <a:xfrm>
            <a:off x="7525336" y="2835178"/>
            <a:ext cx="1494471" cy="285165"/>
          </a:xfrm>
          <a:prstGeom prst="bentConnector3">
            <a:avLst>
              <a:gd name="adj1" fmla="val 54249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7548186" y="2275483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</a:p>
        </p:txBody>
      </p:sp>
      <p:cxnSp>
        <p:nvCxnSpPr>
          <p:cNvPr id="154" name="直接连接符 153"/>
          <p:cNvCxnSpPr/>
          <p:nvPr/>
        </p:nvCxnSpPr>
        <p:spPr>
          <a:xfrm>
            <a:off x="6436209" y="1845939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>
            <a:off x="6436209" y="2019854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/>
        </p:nvCxnSpPr>
        <p:spPr>
          <a:xfrm>
            <a:off x="6436209" y="2200917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>
            <a:off x="6436209" y="2835178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6404673" y="2275483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</a:p>
        </p:txBody>
      </p:sp>
      <p:sp>
        <p:nvSpPr>
          <p:cNvPr id="163" name="左右箭头 162"/>
          <p:cNvSpPr/>
          <p:nvPr/>
        </p:nvSpPr>
        <p:spPr>
          <a:xfrm>
            <a:off x="3819926" y="2107568"/>
            <a:ext cx="2115021" cy="600663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/>
          <p:cNvSpPr/>
          <p:nvPr/>
        </p:nvSpPr>
        <p:spPr>
          <a:xfrm>
            <a:off x="5199255" y="3475319"/>
            <a:ext cx="2984500" cy="203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GPIOB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166" name="矩形 165"/>
          <p:cNvSpPr/>
          <p:nvPr/>
        </p:nvSpPr>
        <p:spPr>
          <a:xfrm>
            <a:off x="5939835" y="3885087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寄存器</a:t>
            </a:r>
          </a:p>
        </p:txBody>
      </p:sp>
      <p:sp>
        <p:nvSpPr>
          <p:cNvPr id="167" name="矩形 166"/>
          <p:cNvSpPr/>
          <p:nvPr/>
        </p:nvSpPr>
        <p:spPr>
          <a:xfrm>
            <a:off x="7024074" y="3885087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驱动器</a:t>
            </a:r>
          </a:p>
        </p:txBody>
      </p:sp>
      <p:sp>
        <p:nvSpPr>
          <p:cNvPr id="168" name="矩形 167"/>
          <p:cNvSpPr/>
          <p:nvPr/>
        </p:nvSpPr>
        <p:spPr>
          <a:xfrm>
            <a:off x="9019807" y="3475319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PB0</a:t>
            </a:r>
            <a:endParaRPr lang="zh-CN" altLang="en-US"/>
          </a:p>
        </p:txBody>
      </p:sp>
      <p:sp>
        <p:nvSpPr>
          <p:cNvPr id="169" name="矩形 168"/>
          <p:cNvSpPr/>
          <p:nvPr/>
        </p:nvSpPr>
        <p:spPr>
          <a:xfrm>
            <a:off x="9019807" y="3885087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PB1</a:t>
            </a:r>
            <a:endParaRPr lang="zh-CN" altLang="en-US"/>
          </a:p>
        </p:txBody>
      </p:sp>
      <p:sp>
        <p:nvSpPr>
          <p:cNvPr id="170" name="矩形 169"/>
          <p:cNvSpPr/>
          <p:nvPr/>
        </p:nvSpPr>
        <p:spPr>
          <a:xfrm>
            <a:off x="9019807" y="4305994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PB2</a:t>
            </a:r>
            <a:endParaRPr lang="zh-CN" altLang="en-US"/>
          </a:p>
        </p:txBody>
      </p:sp>
      <p:sp>
        <p:nvSpPr>
          <p:cNvPr id="171" name="矩形 170"/>
          <p:cNvSpPr/>
          <p:nvPr/>
        </p:nvSpPr>
        <p:spPr>
          <a:xfrm>
            <a:off x="9019807" y="5159490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PB15</a:t>
            </a:r>
            <a:endParaRPr lang="zh-CN" altLang="en-US"/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9078916" y="4706602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</a:p>
        </p:txBody>
      </p:sp>
      <p:cxnSp>
        <p:nvCxnSpPr>
          <p:cNvPr id="173" name="肘形连接符 172"/>
          <p:cNvCxnSpPr>
            <a:endCxn id="168" idx="1"/>
          </p:cNvCxnSpPr>
          <p:nvPr/>
        </p:nvCxnSpPr>
        <p:spPr>
          <a:xfrm flipV="1">
            <a:off x="7520448" y="3649234"/>
            <a:ext cx="1499359" cy="409767"/>
          </a:xfrm>
          <a:prstGeom prst="bentConnector3">
            <a:avLst>
              <a:gd name="adj1" fmla="val 55082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肘形连接符 173"/>
          <p:cNvCxnSpPr>
            <a:endCxn id="169" idx="1"/>
          </p:cNvCxnSpPr>
          <p:nvPr/>
        </p:nvCxnSpPr>
        <p:spPr>
          <a:xfrm flipV="1">
            <a:off x="7520448" y="4059002"/>
            <a:ext cx="1499359" cy="173914"/>
          </a:xfrm>
          <a:prstGeom prst="bentConnector3">
            <a:avLst>
              <a:gd name="adj1" fmla="val 6863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肘形连接符 174"/>
          <p:cNvCxnSpPr/>
          <p:nvPr/>
        </p:nvCxnSpPr>
        <p:spPr>
          <a:xfrm>
            <a:off x="7520448" y="4417368"/>
            <a:ext cx="1494471" cy="60343"/>
          </a:xfrm>
          <a:prstGeom prst="bentConnector3">
            <a:avLst>
              <a:gd name="adj1" fmla="val 6954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肘形连接符 175"/>
          <p:cNvCxnSpPr>
            <a:endCxn id="171" idx="1"/>
          </p:cNvCxnSpPr>
          <p:nvPr/>
        </p:nvCxnSpPr>
        <p:spPr>
          <a:xfrm>
            <a:off x="7525336" y="5048240"/>
            <a:ext cx="1494471" cy="285165"/>
          </a:xfrm>
          <a:prstGeom prst="bentConnector3">
            <a:avLst>
              <a:gd name="adj1" fmla="val 54249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7" name="文本框 17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7548186" y="4488545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</a:p>
        </p:txBody>
      </p:sp>
      <p:cxnSp>
        <p:nvCxnSpPr>
          <p:cNvPr id="178" name="直接连接符 177"/>
          <p:cNvCxnSpPr/>
          <p:nvPr/>
        </p:nvCxnSpPr>
        <p:spPr>
          <a:xfrm>
            <a:off x="6436209" y="4059001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>
            <a:off x="6436209" y="4232916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>
            <a:off x="6436209" y="4413979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>
            <a:off x="6436209" y="5048240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6404673" y="4488545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……</a:t>
            </a:r>
          </a:p>
        </p:txBody>
      </p:sp>
      <p:sp>
        <p:nvSpPr>
          <p:cNvPr id="183" name="左右箭头 182"/>
          <p:cNvSpPr/>
          <p:nvPr/>
        </p:nvSpPr>
        <p:spPr>
          <a:xfrm>
            <a:off x="3819926" y="4320630"/>
            <a:ext cx="2115021" cy="600663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6306908" y="5721870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……</a:t>
            </a:r>
          </a:p>
        </p:txBody>
      </p:sp>
      <p:sp>
        <p:nvSpPr>
          <p:cNvPr id="44" name="左右箭头 43"/>
          <p:cNvSpPr/>
          <p:nvPr/>
        </p:nvSpPr>
        <p:spPr>
          <a:xfrm rot="16200000">
            <a:off x="1138783" y="3254585"/>
            <a:ext cx="4967142" cy="827721"/>
          </a:xfrm>
          <a:prstGeom prst="left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APB2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099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硬件设备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面包板入门套件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Windows</a:t>
            </a:r>
            <a:r>
              <a:rPr lang="zh-CN" altLang="en-US" sz="2800"/>
              <a:t>电脑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万用表、示波器、镊子、剪刀等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CB89E6-F4E6-4279-B0D5-C08976FE8F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38" y="3102359"/>
            <a:ext cx="4171572" cy="31286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3E949C-3F90-4B38-9AC2-6A4697D42E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59" y="3110767"/>
            <a:ext cx="2684306" cy="3128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A7EAB3-4F87-4586-A5E8-A14B61408E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2" t="14962" r="30836" b="14243"/>
          <a:stretch/>
        </p:blipFill>
        <p:spPr>
          <a:xfrm>
            <a:off x="3955473" y="3110766"/>
            <a:ext cx="2753357" cy="312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60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位结构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17" y="1002198"/>
            <a:ext cx="877233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8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模式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33878"/>
              </p:ext>
            </p:extLst>
          </p:nvPr>
        </p:nvGraphicFramePr>
        <p:xfrm>
          <a:off x="911999" y="2014815"/>
          <a:ext cx="10368000" cy="3996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7747">
                  <a:extLst>
                    <a:ext uri="{9D8B030D-6E8A-4147-A177-3AD203B41FA5}">
                      <a16:colId xmlns:a16="http://schemas.microsoft.com/office/drawing/2014/main" val="1814798229"/>
                    </a:ext>
                  </a:extLst>
                </a:gridCol>
                <a:gridCol w="1862254">
                  <a:extLst>
                    <a:ext uri="{9D8B030D-6E8A-4147-A177-3AD203B41FA5}">
                      <a16:colId xmlns:a16="http://schemas.microsoft.com/office/drawing/2014/main" val="115277727"/>
                    </a:ext>
                  </a:extLst>
                </a:gridCol>
                <a:gridCol w="6707999">
                  <a:extLst>
                    <a:ext uri="{9D8B030D-6E8A-4147-A177-3AD203B41FA5}">
                      <a16:colId xmlns:a16="http://schemas.microsoft.com/office/drawing/2014/main" val="2647311688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模式名称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性质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特征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276100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浮空输入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可读取引脚电平，若引脚悬空，则电平不确定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938629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上拉输入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数字输入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可读取引脚电平，内部连接上拉电阻，悬空时默认高电平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5163598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下拉输入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可读取引脚电平，内部连接下拉电阻，悬空时默认低电平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9881143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模拟输入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模拟输入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GPIO</a:t>
                      </a:r>
                      <a:r>
                        <a:rPr lang="zh-CN" altLang="en-US" sz="2000"/>
                        <a:t>无效，引脚直接接入内部</a:t>
                      </a:r>
                      <a:r>
                        <a:rPr lang="en-US" altLang="zh-CN" sz="2000"/>
                        <a:t>ADC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268784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开漏输出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可输出引脚电平，高电平为高阻态，低电平接</a:t>
                      </a:r>
                      <a:r>
                        <a:rPr lang="en-US" altLang="zh-CN" sz="2000"/>
                        <a:t>VSS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315487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推挽输出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可输出引脚电平，高电平接</a:t>
                      </a:r>
                      <a:r>
                        <a:rPr lang="en-US" altLang="zh-CN" sz="2000"/>
                        <a:t>VDD</a:t>
                      </a:r>
                      <a:r>
                        <a:rPr lang="zh-CN" altLang="en-US" sz="2000"/>
                        <a:t>，低电平接</a:t>
                      </a:r>
                      <a:r>
                        <a:rPr lang="en-US" altLang="zh-CN" sz="2000"/>
                        <a:t>VSS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921660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复用开漏输出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由片上外设控制，高电平为高阻态，低电平接</a:t>
                      </a:r>
                      <a:r>
                        <a:rPr lang="en-US" altLang="zh-CN" sz="2000"/>
                        <a:t>VSS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031442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复用推挽输出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由片上外设控制，高电平接</a:t>
                      </a:r>
                      <a:r>
                        <a:rPr lang="en-US" altLang="zh-CN" sz="2000"/>
                        <a:t>VDD</a:t>
                      </a:r>
                      <a:r>
                        <a:rPr lang="zh-CN" altLang="en-US" sz="2000"/>
                        <a:t>，低电平接</a:t>
                      </a:r>
                      <a:r>
                        <a:rPr lang="en-US" altLang="zh-CN" sz="2000"/>
                        <a:t>VSS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842204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通过配置</a:t>
            </a:r>
            <a:r>
              <a:rPr lang="en-US" altLang="zh-CN" sz="2800"/>
              <a:t>GPIO</a:t>
            </a:r>
            <a:r>
              <a:rPr lang="zh-CN" altLang="en-US" sz="2800"/>
              <a:t>的端口配置寄存器，端口可以配置成以下</a:t>
            </a:r>
            <a:r>
              <a:rPr lang="en-US" altLang="zh-CN" sz="2800"/>
              <a:t>8</a:t>
            </a:r>
            <a:r>
              <a:rPr lang="zh-CN" altLang="en-US" sz="2800"/>
              <a:t>种模式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991727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浮空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上拉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下</a:t>
            </a:r>
            <a:r>
              <a:rPr lang="zh-CN" altLang="en-US" sz="3200">
                <a:latin typeface="等线" panose="02010600030101010101" pitchFamily="2" charset="-122"/>
              </a:rPr>
              <a:t>拉输入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42" y="985026"/>
            <a:ext cx="938898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25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模拟输入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51" y="1005609"/>
            <a:ext cx="92041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92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开漏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推挽输出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3" y="990899"/>
            <a:ext cx="97231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0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复用开漏</a:t>
            </a:r>
            <a:r>
              <a:rPr lang="en-US" altLang="zh-CN" sz="3200">
                <a:latin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</a:rPr>
              <a:t>推挽输出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2" y="941128"/>
            <a:ext cx="921698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73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和蜂鸣器简介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LED</a:t>
            </a:r>
            <a:r>
              <a:rPr lang="zh-CN" altLang="en-US" sz="2800"/>
              <a:t>：</a:t>
            </a:r>
            <a:r>
              <a:rPr lang="zh-CN" altLang="en-US" sz="2800">
                <a:solidFill>
                  <a:prstClr val="black"/>
                </a:solidFill>
              </a:rPr>
              <a:t>发光二极管，正向通电点亮，反向通电不亮</a:t>
            </a:r>
            <a:endParaRPr lang="en-US" altLang="zh-CN" sz="280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有源蜂鸣器：内部自带振荡源，将正负极接上直流电压即可持续发声，频率固定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无源蜂鸣器：内部不带振荡源，需要控制器提供振荡脉冲才可发声，调整提供振荡脉冲的频率，可发出不同频率的声音</a:t>
            </a:r>
            <a:endParaRPr lang="en-US" altLang="zh-CN" sz="2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A2E472-F0EE-4D26-95A6-B35A567C6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74" y="3873408"/>
            <a:ext cx="3269461" cy="21055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D1C1C2-D437-4335-A949-D832BA8ADBC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4171" y="4431069"/>
            <a:ext cx="990208" cy="990208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29BE11E-7E95-4FFE-A716-6FD2E11A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29" y="3873407"/>
            <a:ext cx="2932497" cy="210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21" y="3873407"/>
            <a:ext cx="2968912" cy="210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25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65" y="3828825"/>
            <a:ext cx="5049952" cy="24983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65" y="1046988"/>
            <a:ext cx="5049952" cy="25598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147" y="3955717"/>
            <a:ext cx="3854259" cy="23714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147" y="1047344"/>
            <a:ext cx="3854259" cy="255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5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面包板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6" y="984760"/>
            <a:ext cx="7096788" cy="257196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6" y="3761057"/>
            <a:ext cx="7096788" cy="267297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72" y="2292532"/>
            <a:ext cx="2774795" cy="27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07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按键简介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按键：常见的输入设备，按下导通，松手断开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按键抖动：由于按键内部使用的是机械式弹簧片来进行通断的，所以在按下和松手的瞬间会伴随有一连串的抖动</a:t>
            </a:r>
            <a:endParaRPr lang="en-US" altLang="zh-CN" sz="2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4813FE-177E-4C09-8C37-334FD5C1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816" y="3322750"/>
            <a:ext cx="6104550" cy="26401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5" t="45041" r="32886" b="27805"/>
          <a:stretch/>
        </p:blipFill>
        <p:spPr>
          <a:xfrm>
            <a:off x="1293542" y="3322750"/>
            <a:ext cx="2908927" cy="264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软件设备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FEBAC5-941E-4691-B212-89CE845CFF9D}"/>
              </a:ext>
            </a:extLst>
          </p:cNvPr>
          <p:cNvSpPr txBox="1"/>
          <p:nvPr/>
        </p:nvSpPr>
        <p:spPr>
          <a:xfrm>
            <a:off x="4960914" y="5264056"/>
            <a:ext cx="227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Keil5 MDK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5F5922-D1BD-4012-A2E6-C5779AC08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7" b="6183"/>
          <a:stretch/>
        </p:blipFill>
        <p:spPr bwMode="auto">
          <a:xfrm>
            <a:off x="4667250" y="1917331"/>
            <a:ext cx="2857500" cy="317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075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传感器模块简介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4" y="1236373"/>
            <a:ext cx="71456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传感器模块：传感器元件（光敏电阻</a:t>
            </a:r>
            <a:r>
              <a:rPr lang="en-US" altLang="zh-CN" sz="2800"/>
              <a:t>/</a:t>
            </a:r>
            <a:r>
              <a:rPr lang="zh-CN" altLang="en-US" sz="2800"/>
              <a:t>热敏电阻</a:t>
            </a:r>
            <a:r>
              <a:rPr lang="en-US" altLang="zh-CN" sz="2800"/>
              <a:t>/</a:t>
            </a:r>
            <a:r>
              <a:rPr lang="zh-CN" altLang="en-US" sz="2800"/>
              <a:t>红外接收管等）的电阻会随外界模拟量的变化而变化，通过与定值电阻分压即可得到模拟电压输出，再通过电压比较器进行二值化即可得到数字电压输出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743" y="3703452"/>
            <a:ext cx="7987414" cy="258286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9" t="33821" r="11300" b="17398"/>
          <a:stretch/>
        </p:blipFill>
        <p:spPr>
          <a:xfrm>
            <a:off x="7860628" y="1361016"/>
            <a:ext cx="3615442" cy="199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16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20" y="3749619"/>
            <a:ext cx="3027463" cy="27290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r="2275"/>
          <a:stretch/>
        </p:blipFill>
        <p:spPr>
          <a:xfrm>
            <a:off x="3750620" y="942224"/>
            <a:ext cx="3027463" cy="26236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r="9894"/>
          <a:stretch/>
        </p:blipFill>
        <p:spPr>
          <a:xfrm>
            <a:off x="618394" y="942224"/>
            <a:ext cx="2959290" cy="26236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l="3534" t="4621" b="4430"/>
          <a:stretch/>
        </p:blipFill>
        <p:spPr>
          <a:xfrm>
            <a:off x="618393" y="3749619"/>
            <a:ext cx="2959291" cy="27290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019" y="2525809"/>
            <a:ext cx="4771429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43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</a:rPr>
              <a:t>语言数据类型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57629"/>
              </p:ext>
            </p:extLst>
          </p:nvPr>
        </p:nvGraphicFramePr>
        <p:xfrm>
          <a:off x="939180" y="1098803"/>
          <a:ext cx="10189737" cy="515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81619">
                  <a:extLst>
                    <a:ext uri="{9D8B030D-6E8A-4147-A177-3AD203B41FA5}">
                      <a16:colId xmlns:a16="http://schemas.microsoft.com/office/drawing/2014/main" val="4167110230"/>
                    </a:ext>
                  </a:extLst>
                </a:gridCol>
                <a:gridCol w="828177">
                  <a:extLst>
                    <a:ext uri="{9D8B030D-6E8A-4147-A177-3AD203B41FA5}">
                      <a16:colId xmlns:a16="http://schemas.microsoft.com/office/drawing/2014/main" val="1398787459"/>
                    </a:ext>
                  </a:extLst>
                </a:gridCol>
                <a:gridCol w="3446673">
                  <a:extLst>
                    <a:ext uri="{9D8B030D-6E8A-4147-A177-3AD203B41FA5}">
                      <a16:colId xmlns:a16="http://schemas.microsoft.com/office/drawing/2014/main" val="4094239450"/>
                    </a:ext>
                  </a:extLst>
                </a:gridCol>
                <a:gridCol w="1760946">
                  <a:extLst>
                    <a:ext uri="{9D8B030D-6E8A-4147-A177-3AD203B41FA5}">
                      <a16:colId xmlns:a16="http://schemas.microsoft.com/office/drawing/2014/main" val="1866939534"/>
                    </a:ext>
                  </a:extLst>
                </a:gridCol>
                <a:gridCol w="1572322">
                  <a:extLst>
                    <a:ext uri="{9D8B030D-6E8A-4147-A177-3AD203B41FA5}">
                      <a16:colId xmlns:a16="http://schemas.microsoft.com/office/drawing/2014/main" val="2950235202"/>
                    </a:ext>
                  </a:extLst>
                </a:gridCol>
              </a:tblGrid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关键字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位数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表示范围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stdint</a:t>
                      </a:r>
                      <a:r>
                        <a:rPr lang="zh-CN" altLang="en-US" sz="2000"/>
                        <a:t>关键字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ST</a:t>
                      </a:r>
                      <a:r>
                        <a:rPr lang="zh-CN" altLang="en-US" sz="2000"/>
                        <a:t>关键字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8556542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char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-128 ~ 127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int8_t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s8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553356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char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 ~ 255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uint8_t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u8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4973303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short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16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-32768 ~ 32767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int16_t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s16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425888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short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16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 ~ 65535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uint16_t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u16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420940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-2147483648 ~ 2147483647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int32_t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s32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637530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int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 ~ 4294967295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uint32_t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u32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896036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-2147483648 ~ 2147483647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1711937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 ~ 4294967295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728802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long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-(2^64)/2 ~ (2^64)/2-1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int64_t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739400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long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 ~ (2^64)-1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uint64_t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135096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float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-3.4e38 ~ 3.4e38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4539228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double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-1.7e308 ~ 1.7e308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950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787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语言宏定义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关键字：</a:t>
            </a:r>
            <a:r>
              <a:rPr lang="en-US" altLang="zh-CN" sz="2800">
                <a:latin typeface="Consolas" panose="020B0609020204030204" pitchFamily="49" charset="0"/>
              </a:rPr>
              <a:t>#define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用途：用一个字符串代替一个数字，便于理解，防止出错；提取程序中经常出现的参数，便于快速修改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定义宏定义：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#define ABC 12345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Consolas" panose="020B0609020204030204" pitchFamily="49" charset="0"/>
              </a:rPr>
              <a:t>引用宏定义：</a:t>
            </a:r>
            <a:endParaRPr lang="en-US" altLang="zh-CN" sz="2800">
              <a:latin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</a:rPr>
              <a:t>	int a = ABC;	//</a:t>
            </a:r>
            <a:r>
              <a:rPr lang="zh-CN" altLang="en-US" sz="2800">
                <a:latin typeface="Consolas" panose="020B0609020204030204" pitchFamily="49" charset="0"/>
              </a:rPr>
              <a:t>等效于</a:t>
            </a:r>
            <a:r>
              <a:rPr lang="en-US" altLang="zh-CN" sz="2800">
                <a:latin typeface="Consolas" panose="020B0609020204030204" pitchFamily="49" charset="0"/>
              </a:rPr>
              <a:t>int a = 12345;</a:t>
            </a:r>
          </a:p>
        </p:txBody>
      </p:sp>
    </p:spTree>
    <p:extLst>
      <p:ext uri="{BB962C8B-B14F-4D97-AF65-F5344CB8AC3E}">
        <p14:creationId xmlns:p14="http://schemas.microsoft.com/office/powerpoint/2010/main" val="4065624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语言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typedef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关键字：</a:t>
            </a:r>
            <a:r>
              <a:rPr lang="en-US" altLang="zh-CN" sz="2800">
                <a:latin typeface="Consolas" panose="020B0609020204030204" pitchFamily="49" charset="0"/>
              </a:rPr>
              <a:t>typedef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用途：将一个比较长的变量类型名换个名字，便于使用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定义</a:t>
            </a:r>
            <a:r>
              <a:rPr lang="en-US" altLang="zh-CN" sz="2800">
                <a:latin typeface="Consolas" panose="020B0609020204030204" pitchFamily="49" charset="0"/>
              </a:rPr>
              <a:t>typedef</a:t>
            </a:r>
            <a:r>
              <a:rPr lang="zh-CN" altLang="en-US" sz="2800"/>
              <a:t>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typedef unsigned char uint8_t;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Consolas" panose="020B0609020204030204" pitchFamily="49" charset="0"/>
              </a:rPr>
              <a:t>引用</a:t>
            </a:r>
            <a:r>
              <a:rPr lang="en-US" altLang="zh-CN" sz="2800">
                <a:latin typeface="Consolas" panose="020B0609020204030204" pitchFamily="49" charset="0"/>
              </a:rPr>
              <a:t>typedef</a:t>
            </a:r>
            <a:r>
              <a:rPr lang="zh-CN" altLang="en-US" sz="2800">
                <a:latin typeface="Consolas" panose="020B0609020204030204" pitchFamily="49" charset="0"/>
              </a:rPr>
              <a:t>：</a:t>
            </a:r>
            <a:endParaRPr lang="en-US" altLang="zh-CN" sz="2800">
              <a:latin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</a:rPr>
              <a:t>	 uint8_t a;	//</a:t>
            </a:r>
            <a:r>
              <a:rPr lang="zh-CN" altLang="en-US" sz="2800">
                <a:latin typeface="Consolas" panose="020B0609020204030204" pitchFamily="49" charset="0"/>
              </a:rPr>
              <a:t>等效于</a:t>
            </a:r>
            <a:r>
              <a:rPr lang="en-US" altLang="zh-CN" sz="2800">
                <a:latin typeface="Consolas" panose="020B0609020204030204" pitchFamily="49" charset="0"/>
              </a:rPr>
              <a:t>unsigned char a;</a:t>
            </a:r>
          </a:p>
        </p:txBody>
      </p:sp>
    </p:spTree>
    <p:extLst>
      <p:ext uri="{BB962C8B-B14F-4D97-AF65-F5344CB8AC3E}">
        <p14:creationId xmlns:p14="http://schemas.microsoft.com/office/powerpoint/2010/main" val="493118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语言结构体</a:t>
            </a:r>
            <a:endParaRPr lang="en-US" altLang="zh-CN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关键字：</a:t>
            </a:r>
            <a:r>
              <a:rPr lang="en-US" altLang="zh-CN" sz="2800">
                <a:latin typeface="Consolas" panose="020B0609020204030204" pitchFamily="49" charset="0"/>
              </a:rPr>
              <a:t>struct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用途：数据打包，不同类型变量的集合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定义结构体变量：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struct{char x; int y; float z;} StructName;</a:t>
            </a:r>
          </a:p>
          <a:p>
            <a:r>
              <a:rPr lang="en-US" altLang="zh-CN" sz="2800"/>
              <a:t>	</a:t>
            </a:r>
            <a:r>
              <a:rPr lang="zh-CN" altLang="en-US" sz="2800"/>
              <a:t>因为结构体变量类型较长，所以通常用</a:t>
            </a:r>
            <a:r>
              <a:rPr lang="en-US" altLang="zh-CN" sz="2800">
                <a:latin typeface="Consolas" panose="020B0609020204030204" pitchFamily="49" charset="0"/>
              </a:rPr>
              <a:t>typedef</a:t>
            </a:r>
            <a:r>
              <a:rPr lang="zh-CN" altLang="en-US" sz="2800"/>
              <a:t>更改变量类型名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引用结构体成员：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StructName.x = 'A';</a:t>
            </a: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StructName.y = 66;</a:t>
            </a: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StructName.z = 1.23;</a:t>
            </a:r>
          </a:p>
          <a:p>
            <a:r>
              <a:rPr lang="zh-CN" altLang="en-US" sz="2800"/>
              <a:t>或</a:t>
            </a:r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pStructName-&gt;x = 'A';</a:t>
            </a:r>
            <a:r>
              <a:rPr lang="en-US" altLang="zh-CN" sz="2800"/>
              <a:t>	//</a:t>
            </a:r>
            <a:r>
              <a:rPr lang="en-US" altLang="zh-CN" sz="2800">
                <a:latin typeface="Consolas" panose="020B0609020204030204" pitchFamily="49" charset="0"/>
              </a:rPr>
              <a:t>pStructName</a:t>
            </a:r>
            <a:r>
              <a:rPr lang="zh-CN" altLang="en-US" sz="2800"/>
              <a:t>为结构体的地址</a:t>
            </a:r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pStructName-&gt;y = 66;</a:t>
            </a: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pStructName-&gt;z = 1.23;</a:t>
            </a:r>
          </a:p>
        </p:txBody>
      </p:sp>
    </p:spTree>
    <p:extLst>
      <p:ext uri="{BB962C8B-B14F-4D97-AF65-F5344CB8AC3E}">
        <p14:creationId xmlns:p14="http://schemas.microsoft.com/office/powerpoint/2010/main" val="333108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语言枚举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关键字：</a:t>
            </a:r>
            <a:r>
              <a:rPr lang="en-US" altLang="zh-CN" sz="2800">
                <a:latin typeface="Consolas" panose="020B0609020204030204" pitchFamily="49" charset="0"/>
              </a:rPr>
              <a:t>enum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用途：定义一个取值受限制的整型变量，用于限制变量取值范围；宏定义的集合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定义枚举变量：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enum{FALSE = 0, TRUE = 1} EnumName;</a:t>
            </a:r>
          </a:p>
          <a:p>
            <a:r>
              <a:rPr lang="en-US" altLang="zh-CN" sz="2800"/>
              <a:t>	</a:t>
            </a:r>
            <a:r>
              <a:rPr lang="zh-CN" altLang="en-US" sz="2800"/>
              <a:t>因为枚举变量类型较长，所以通常用</a:t>
            </a:r>
            <a:r>
              <a:rPr lang="en-US" altLang="zh-CN" sz="2800">
                <a:latin typeface="Consolas" panose="020B0609020204030204" pitchFamily="49" charset="0"/>
              </a:rPr>
              <a:t>typedef</a:t>
            </a:r>
            <a:r>
              <a:rPr lang="zh-CN" altLang="en-US" sz="2800"/>
              <a:t>更改变量类型名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引用枚举成员：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EnumName = FALSE;</a:t>
            </a:r>
          </a:p>
          <a:p>
            <a:r>
              <a:rPr lang="en-US" altLang="zh-CN" sz="2400">
                <a:latin typeface="Consolas" panose="020B0609020204030204" pitchFamily="49" charset="0"/>
              </a:rPr>
              <a:t>	</a:t>
            </a:r>
            <a:r>
              <a:rPr lang="en-US" altLang="zh-CN" sz="2800">
                <a:latin typeface="Consolas" panose="020B0609020204030204" pitchFamily="49" charset="0"/>
              </a:rPr>
              <a:t>EnumName = TRUE;</a:t>
            </a:r>
          </a:p>
        </p:txBody>
      </p:sp>
    </p:spTree>
    <p:extLst>
      <p:ext uri="{BB962C8B-B14F-4D97-AF65-F5344CB8AC3E}">
        <p14:creationId xmlns:p14="http://schemas.microsoft.com/office/powerpoint/2010/main" val="1835146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调试方式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串口调试：通过串口通信，将调试信息发送到电脑端，电脑使用串口助手显示调试信息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显示屏调试：直接将显示屏连接到单片机，将调试信息打印在显示屏上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Keil</a:t>
            </a:r>
            <a:r>
              <a:rPr lang="zh-CN" altLang="en-US" sz="2800"/>
              <a:t>调试模式：借助</a:t>
            </a:r>
            <a:r>
              <a:rPr lang="en-US" altLang="zh-CN" sz="2800"/>
              <a:t>Keil</a:t>
            </a:r>
            <a:r>
              <a:rPr lang="zh-CN" altLang="en-US" sz="2800"/>
              <a:t>软件的调试模式，可使用单步运行、设置断点、查看寄存器及变量等功能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103249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OLED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OLED</a:t>
            </a:r>
            <a:r>
              <a:rPr lang="zh-CN" altLang="en-US" sz="2800"/>
              <a:t>（</a:t>
            </a:r>
            <a:r>
              <a:rPr lang="en-US" altLang="zh-CN" sz="2800"/>
              <a:t>Organic Light Emitting Diode</a:t>
            </a:r>
            <a:r>
              <a:rPr lang="zh-CN" altLang="en-US" sz="2800"/>
              <a:t>）：有机发光二极管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OLED</a:t>
            </a:r>
            <a:r>
              <a:rPr lang="zh-CN" altLang="en-US" sz="2800"/>
              <a:t>显示屏：性能优异的新型显示屏，具有功耗低、相应速度快、宽视角、轻薄柔韧等特点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0.96</a:t>
            </a:r>
            <a:r>
              <a:rPr lang="zh-CN" altLang="en-US" sz="2800"/>
              <a:t>寸</a:t>
            </a:r>
            <a:r>
              <a:rPr lang="en-US" altLang="zh-CN" sz="2800"/>
              <a:t>OLED</a:t>
            </a:r>
            <a:r>
              <a:rPr lang="zh-CN" altLang="en-US" sz="2800"/>
              <a:t>模块：小巧玲珑、占用接口少、简单易用，是电子设计中非常常见的显示屏模块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供电：</a:t>
            </a:r>
            <a:r>
              <a:rPr lang="en-US" altLang="zh-CN" sz="2800"/>
              <a:t>3~5.5V</a:t>
            </a:r>
            <a:r>
              <a:rPr lang="zh-CN" altLang="en-US" sz="2800"/>
              <a:t>，通信协议：</a:t>
            </a:r>
            <a:r>
              <a:rPr lang="en-US" altLang="zh-CN" sz="2800"/>
              <a:t>I2C/SPI</a:t>
            </a:r>
            <a:r>
              <a:rPr lang="zh-CN" altLang="en-US" sz="2800"/>
              <a:t>，分辨率：</a:t>
            </a:r>
            <a:r>
              <a:rPr lang="en-US" altLang="zh-CN" sz="2800"/>
              <a:t>128*64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/>
        </p:blipFill>
        <p:spPr>
          <a:xfrm>
            <a:off x="1592634" y="4403427"/>
            <a:ext cx="1654676" cy="16720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4" t="16898" r="12951" b="10617"/>
          <a:stretch/>
        </p:blipFill>
        <p:spPr>
          <a:xfrm>
            <a:off x="4050604" y="4403427"/>
            <a:ext cx="1672001" cy="16720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7" t="14236" r="13585" b="10617"/>
          <a:stretch/>
        </p:blipFill>
        <p:spPr>
          <a:xfrm>
            <a:off x="8973444" y="4403427"/>
            <a:ext cx="1625923" cy="16720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5" t="14651" r="13408" b="8598"/>
          <a:stretch/>
        </p:blipFill>
        <p:spPr>
          <a:xfrm>
            <a:off x="6525899" y="4403427"/>
            <a:ext cx="1644251" cy="16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93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6" y="1854254"/>
            <a:ext cx="3723809" cy="38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3355" t="-80" r="7911" b="2177"/>
          <a:stretch/>
        </p:blipFill>
        <p:spPr>
          <a:xfrm>
            <a:off x="5876693" y="1854254"/>
            <a:ext cx="4850780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39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套件介绍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22DE31-C244-40D8-8190-1516EEAB1E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097" y="1215483"/>
            <a:ext cx="4515806" cy="52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59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OLED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驱动函数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87BFF41-C918-4D63-A252-CF82DFBA1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821581"/>
              </p:ext>
            </p:extLst>
          </p:nvPr>
        </p:nvGraphicFramePr>
        <p:xfrm>
          <a:off x="754069" y="2546247"/>
          <a:ext cx="10620000" cy="382613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55192">
                  <a:extLst>
                    <a:ext uri="{9D8B030D-6E8A-4147-A177-3AD203B41FA5}">
                      <a16:colId xmlns:a16="http://schemas.microsoft.com/office/drawing/2014/main" val="3849593204"/>
                    </a:ext>
                  </a:extLst>
                </a:gridCol>
                <a:gridCol w="4464808">
                  <a:extLst>
                    <a:ext uri="{9D8B030D-6E8A-4147-A177-3AD203B41FA5}">
                      <a16:colId xmlns:a16="http://schemas.microsoft.com/office/drawing/2014/main" val="3265036246"/>
                    </a:ext>
                  </a:extLst>
                </a:gridCol>
              </a:tblGrid>
              <a:tr h="4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函数</a:t>
                      </a: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作用</a:t>
                      </a: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146144557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OLED_Init();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latin typeface="Consolas" panose="020B0609020204030204" pitchFamily="49" charset="0"/>
                        </a:rPr>
                        <a:t>初始化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638384871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OLED_Clear();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清屏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091255945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OLED_ShowChar(1, 1, 'A');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显示一个字符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821337761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OLED_ShowString(1, 3, "HelloWorld!");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显示字符串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1058239513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OLED_ShowNum(2, 1, 12345, 5);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显示十进制数字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751002395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OLED_ShowSignedNum(2, 7, -66, 2);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显示有符号十进制数字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93018999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OLED_ShowHexNum(3, 1, 0xAA55, 4);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显示十六进制数字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865492070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OLED_ShowBinNum(4, 1, 0xAA55, 16);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显示二进制数字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1590282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68068"/>
              </p:ext>
            </p:extLst>
          </p:nvPr>
        </p:nvGraphicFramePr>
        <p:xfrm>
          <a:off x="5107866" y="508106"/>
          <a:ext cx="4252896" cy="19539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806">
                  <a:extLst>
                    <a:ext uri="{9D8B030D-6E8A-4147-A177-3AD203B41FA5}">
                      <a16:colId xmlns:a16="http://schemas.microsoft.com/office/drawing/2014/main" val="297234765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150571262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400040363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4252859285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658259622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06803538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84470572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724029885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1120619338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3791173120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693268617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1416594476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3734841990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219350555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3752420688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188539375"/>
                    </a:ext>
                  </a:extLst>
                </a:gridCol>
              </a:tblGrid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H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e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o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W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o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r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d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!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730978"/>
                  </a:ext>
                </a:extLst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2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3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4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-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6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6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647896"/>
                  </a:ext>
                </a:extLst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0138288"/>
                  </a:ext>
                </a:extLst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583602"/>
                  </a:ext>
                </a:extLst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4765533" y="75724"/>
            <a:ext cx="4644416" cy="2336709"/>
            <a:chOff x="5588669" y="215513"/>
            <a:chExt cx="4644416" cy="2336709"/>
          </a:xfrm>
        </p:grpSpPr>
        <p:sp>
          <p:nvSpPr>
            <p:cNvPr id="3" name="文本框 2"/>
            <p:cNvSpPr txBox="1"/>
            <p:nvPr/>
          </p:nvSpPr>
          <p:spPr>
            <a:xfrm>
              <a:off x="5588669" y="702555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88669" y="1196000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2</a:t>
              </a: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88669" y="1689445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3</a:t>
              </a: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588669" y="2182890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4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 rot="16200000">
              <a:off x="5892903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 rot="16200000">
              <a:off x="6158526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2</a:t>
              </a:r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 rot="16200000">
              <a:off x="6424149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3</a:t>
              </a:r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 rot="16200000">
              <a:off x="6689772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4</a:t>
              </a:r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6955395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5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 rot="16200000">
              <a:off x="7221018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6</a:t>
              </a:r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 rot="16200000">
              <a:off x="7486641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7</a:t>
              </a:r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 rot="16200000">
              <a:off x="7752264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8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 rot="16200000">
              <a:off x="8017887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9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 rot="16200000">
              <a:off x="8238486" y="247038"/>
              <a:ext cx="432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10</a:t>
              </a:r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 rot="16200000">
              <a:off x="8504300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11</a:t>
              </a:r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 rot="16200000">
              <a:off x="8769923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12</a:t>
              </a:r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rot="16200000">
              <a:off x="9035546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13</a:t>
              </a:r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 rot="16200000">
              <a:off x="9301169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14</a:t>
              </a:r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 rot="16200000">
              <a:off x="9566792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15</a:t>
              </a:r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 rot="16200000">
              <a:off x="9832419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16</a:t>
              </a:r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/>
        </p:blipFill>
        <p:spPr>
          <a:xfrm>
            <a:off x="9719393" y="508106"/>
            <a:ext cx="1654676" cy="16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86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中断系统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中断：在主程序运行过程中，出现了特定的中断触发条件（中断源），使得</a:t>
            </a:r>
            <a:r>
              <a:rPr lang="en-US" altLang="zh-CN" sz="2800"/>
              <a:t>CPU</a:t>
            </a:r>
            <a:r>
              <a:rPr lang="zh-CN" altLang="en-US" sz="2800"/>
              <a:t>暂停当前正在运行的程序，转而去处理中断程序，处理完成后又返回原来被暂停的位置继续运行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中断优先级：当有多个中断源同时申请中断时，</a:t>
            </a:r>
            <a:r>
              <a:rPr lang="en-US" altLang="zh-CN" sz="2800"/>
              <a:t>CPU</a:t>
            </a:r>
            <a:r>
              <a:rPr lang="zh-CN" altLang="en-US" sz="2800"/>
              <a:t>会根据中断源的轻重缓急进行裁决，优先响应更加紧急的中断源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中断嵌套：当一个中断程序正在运行时，又有新的更高优先级的中断源申请中断，</a:t>
            </a:r>
            <a:r>
              <a:rPr lang="en-US" altLang="zh-CN" sz="2800"/>
              <a:t>CPU</a:t>
            </a:r>
            <a:r>
              <a:rPr lang="zh-CN" altLang="en-US" sz="2800"/>
              <a:t>再次暂停当前中断程序，转而去处理新的中断程序，处理完成后依次进行返回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047189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中断执行流程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873312" y="1874800"/>
            <a:ext cx="2785395" cy="3471076"/>
            <a:chOff x="1130140" y="1874800"/>
            <a:chExt cx="2785395" cy="347107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1392257" y="1874800"/>
              <a:ext cx="1127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主程序</a:t>
              </a:r>
              <a:endParaRPr lang="en-US" altLang="zh-CN" sz="2000"/>
            </a:p>
          </p:txBody>
        </p:sp>
        <p:cxnSp>
          <p:nvCxnSpPr>
            <p:cNvPr id="3" name="直接箭头连接符 2"/>
            <p:cNvCxnSpPr/>
            <p:nvPr/>
          </p:nvCxnSpPr>
          <p:spPr>
            <a:xfrm>
              <a:off x="1956158" y="241192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1956158" y="390587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rot="3600000" flipH="1" flipV="1">
              <a:off x="2579696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3203234" y="3131926"/>
              <a:ext cx="0" cy="1493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rot="18000000" flipV="1">
              <a:off x="2579695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2490933" y="2499559"/>
              <a:ext cx="1424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1130140" y="3678846"/>
              <a:ext cx="78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断点</a:t>
              </a:r>
              <a:endParaRPr lang="en-US" altLang="zh-CN" sz="200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079766" y="1874800"/>
            <a:ext cx="4032469" cy="3471076"/>
            <a:chOff x="4684709" y="1874800"/>
            <a:chExt cx="4032469" cy="347107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4946826" y="1874800"/>
              <a:ext cx="1127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主程序</a:t>
              </a:r>
              <a:endParaRPr lang="en-US" altLang="zh-CN" sz="2000"/>
            </a:p>
          </p:txBody>
        </p:sp>
        <p:cxnSp>
          <p:nvCxnSpPr>
            <p:cNvPr id="16" name="直接箭头连接符 15"/>
            <p:cNvCxnSpPr/>
            <p:nvPr/>
          </p:nvCxnSpPr>
          <p:spPr>
            <a:xfrm>
              <a:off x="5510727" y="241192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5510727" y="390587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rot="3600000" flipH="1" flipV="1">
              <a:off x="6134265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6757803" y="313192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rot="18000000" flipV="1">
              <a:off x="6134264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6045502" y="2499559"/>
              <a:ext cx="1424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4684709" y="3678846"/>
              <a:ext cx="78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断点</a:t>
              </a:r>
              <a:endParaRPr lang="en-US" altLang="zh-CN" sz="2000"/>
            </a:p>
          </p:txBody>
        </p:sp>
        <p:cxnSp>
          <p:nvCxnSpPr>
            <p:cNvPr id="23" name="直接箭头连接符 22"/>
            <p:cNvCxnSpPr/>
            <p:nvPr/>
          </p:nvCxnSpPr>
          <p:spPr>
            <a:xfrm rot="3600000" flipH="1" flipV="1">
              <a:off x="7381339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8004877" y="3131926"/>
              <a:ext cx="0" cy="1493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rot="18000000" flipV="1">
              <a:off x="7381338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6757803" y="390587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7292576" y="2196133"/>
              <a:ext cx="14246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嵌套</a:t>
              </a:r>
              <a:endParaRPr lang="en-US" altLang="zh-CN" sz="2000"/>
            </a:p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048" y="1988188"/>
            <a:ext cx="32861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62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STM32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4" y="1236373"/>
            <a:ext cx="41365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68</a:t>
            </a:r>
            <a:r>
              <a:rPr lang="zh-CN" altLang="en-US" sz="2800"/>
              <a:t>个可屏蔽中断通道，包含</a:t>
            </a:r>
            <a:r>
              <a:rPr lang="en-US" altLang="zh-CN" sz="2800"/>
              <a:t>EXTI</a:t>
            </a:r>
            <a:r>
              <a:rPr lang="zh-CN" altLang="en-US" sz="2800"/>
              <a:t>、</a:t>
            </a:r>
            <a:r>
              <a:rPr lang="en-US" altLang="zh-CN" sz="2800"/>
              <a:t>TIM</a:t>
            </a:r>
            <a:r>
              <a:rPr lang="zh-CN" altLang="en-US" sz="2800"/>
              <a:t>、</a:t>
            </a:r>
            <a:r>
              <a:rPr lang="en-US" altLang="zh-CN" sz="2800"/>
              <a:t>ADC</a:t>
            </a:r>
            <a:r>
              <a:rPr lang="zh-CN" altLang="en-US" sz="2800"/>
              <a:t>、</a:t>
            </a:r>
            <a:r>
              <a:rPr lang="en-US" altLang="zh-CN" sz="2800"/>
              <a:t>USART</a:t>
            </a:r>
            <a:r>
              <a:rPr lang="zh-CN" altLang="en-US" sz="2800"/>
              <a:t>、</a:t>
            </a:r>
            <a:r>
              <a:rPr lang="en-US" altLang="zh-CN" sz="2800"/>
              <a:t>SPI</a:t>
            </a:r>
            <a:r>
              <a:rPr lang="zh-CN" altLang="en-US" sz="2800"/>
              <a:t>、</a:t>
            </a:r>
            <a:r>
              <a:rPr lang="en-US" altLang="zh-CN" sz="2800"/>
              <a:t>I2C</a:t>
            </a:r>
            <a:r>
              <a:rPr lang="zh-CN" altLang="en-US" sz="2800"/>
              <a:t>、</a:t>
            </a:r>
            <a:r>
              <a:rPr lang="en-US" altLang="zh-CN" sz="2800"/>
              <a:t>RTC</a:t>
            </a:r>
            <a:r>
              <a:rPr lang="zh-CN" altLang="en-US" sz="2800"/>
              <a:t>等多个外设</a:t>
            </a:r>
            <a:endParaRPr lang="en-US" altLang="zh-CN" sz="2800"/>
          </a:p>
          <a:p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使用</a:t>
            </a:r>
            <a:r>
              <a:rPr lang="en-US" altLang="zh-CN" sz="2800"/>
              <a:t>NVIC</a:t>
            </a:r>
            <a:r>
              <a:rPr lang="zh-CN" altLang="en-US" sz="2800"/>
              <a:t>统一管理中断，每个中断通道都拥有</a:t>
            </a:r>
            <a:r>
              <a:rPr lang="en-US" altLang="zh-CN" sz="2800"/>
              <a:t>16</a:t>
            </a:r>
            <a:r>
              <a:rPr lang="zh-CN" altLang="en-US" sz="2800"/>
              <a:t>个可编程的优先等级，可对优先级进行分组，进一步设置抢占优先级和响应优先级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912"/>
          <a:stretch/>
        </p:blipFill>
        <p:spPr>
          <a:xfrm>
            <a:off x="4892581" y="746975"/>
            <a:ext cx="3600000" cy="2695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216" t="1613" r="1697"/>
          <a:stretch/>
        </p:blipFill>
        <p:spPr>
          <a:xfrm>
            <a:off x="4892581" y="3442582"/>
            <a:ext cx="3600000" cy="27591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476" t="-134" r="408" b="90"/>
          <a:stretch/>
        </p:blipFill>
        <p:spPr>
          <a:xfrm>
            <a:off x="8492581" y="2289526"/>
            <a:ext cx="3600000" cy="25499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l="1047" t="3746" r="990"/>
          <a:stretch/>
        </p:blipFill>
        <p:spPr>
          <a:xfrm>
            <a:off x="8492581" y="4839487"/>
            <a:ext cx="3600000" cy="136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51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NVIC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2065866" y="1027298"/>
            <a:ext cx="8195733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76801" y="1329990"/>
            <a:ext cx="4842932" cy="44499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内核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180547" y="1863937"/>
            <a:ext cx="2052699" cy="3374108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NVIC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711251" y="2733181"/>
            <a:ext cx="1692394" cy="1635619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CPU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595738" y="2010100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EXTI</a:t>
            </a:r>
          </a:p>
        </p:txBody>
      </p:sp>
      <p:sp>
        <p:nvSpPr>
          <p:cNvPr id="11" name="矩形 10"/>
          <p:cNvSpPr/>
          <p:nvPr/>
        </p:nvSpPr>
        <p:spPr>
          <a:xfrm>
            <a:off x="2595738" y="2803531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TIM</a:t>
            </a:r>
          </a:p>
        </p:txBody>
      </p:sp>
      <p:sp>
        <p:nvSpPr>
          <p:cNvPr id="12" name="矩形 11"/>
          <p:cNvSpPr/>
          <p:nvPr/>
        </p:nvSpPr>
        <p:spPr>
          <a:xfrm>
            <a:off x="2595738" y="3596962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</a:t>
            </a:r>
          </a:p>
        </p:txBody>
      </p:sp>
      <p:sp>
        <p:nvSpPr>
          <p:cNvPr id="13" name="矩形 12"/>
          <p:cNvSpPr/>
          <p:nvPr/>
        </p:nvSpPr>
        <p:spPr>
          <a:xfrm>
            <a:off x="2595738" y="4390393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USART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2729214" y="5147398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……</a:t>
            </a:r>
          </a:p>
        </p:txBody>
      </p:sp>
      <p:sp>
        <p:nvSpPr>
          <p:cNvPr id="15" name="矩形 14"/>
          <p:cNvSpPr/>
          <p:nvPr/>
        </p:nvSpPr>
        <p:spPr>
          <a:xfrm>
            <a:off x="5509724" y="2374875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0</a:t>
            </a:r>
          </a:p>
        </p:txBody>
      </p:sp>
      <p:sp>
        <p:nvSpPr>
          <p:cNvPr id="16" name="矩形 15"/>
          <p:cNvSpPr/>
          <p:nvPr/>
        </p:nvSpPr>
        <p:spPr>
          <a:xfrm>
            <a:off x="5509724" y="2916781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1</a:t>
            </a:r>
          </a:p>
        </p:txBody>
      </p:sp>
      <p:sp>
        <p:nvSpPr>
          <p:cNvPr id="17" name="矩形 16"/>
          <p:cNvSpPr/>
          <p:nvPr/>
        </p:nvSpPr>
        <p:spPr>
          <a:xfrm>
            <a:off x="5509724" y="4233354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15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5805217" y="3564199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……</a:t>
            </a:r>
          </a:p>
        </p:txBody>
      </p:sp>
      <p:cxnSp>
        <p:nvCxnSpPr>
          <p:cNvPr id="3" name="直接箭头连接符 2"/>
          <p:cNvCxnSpPr>
            <a:stCxn id="10" idx="3"/>
          </p:cNvCxnSpPr>
          <p:nvPr/>
        </p:nvCxnSpPr>
        <p:spPr>
          <a:xfrm>
            <a:off x="3666050" y="2284589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666050" y="3096910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3666050" y="3886455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3666050" y="4679076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7233245" y="3548119"/>
            <a:ext cx="4667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1863937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4216051" y="2200031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2660762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4216051" y="2996856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3454994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4216051" y="3791088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4256225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4216051" y="4592319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715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NVIC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优先级分组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NVIC</a:t>
            </a:r>
            <a:r>
              <a:rPr lang="zh-CN" altLang="en-US" sz="2800"/>
              <a:t>的中断优先级由优先级寄存器的</a:t>
            </a:r>
            <a:r>
              <a:rPr lang="en-US" altLang="zh-CN" sz="2800"/>
              <a:t>4</a:t>
            </a:r>
            <a:r>
              <a:rPr lang="zh-CN" altLang="en-US" sz="2800"/>
              <a:t>位（</a:t>
            </a:r>
            <a:r>
              <a:rPr lang="en-US" altLang="zh-CN" sz="2800"/>
              <a:t>0~15</a:t>
            </a:r>
            <a:r>
              <a:rPr lang="zh-CN" altLang="en-US" sz="2800"/>
              <a:t>）决定，这</a:t>
            </a:r>
            <a:r>
              <a:rPr lang="en-US" altLang="zh-CN" sz="2800"/>
              <a:t>4</a:t>
            </a:r>
            <a:r>
              <a:rPr lang="zh-CN" altLang="en-US" sz="2800"/>
              <a:t>位可以进行切分，分为高</a:t>
            </a:r>
            <a:r>
              <a:rPr lang="en-US" altLang="zh-CN" sz="2800"/>
              <a:t>n</a:t>
            </a:r>
            <a:r>
              <a:rPr lang="zh-CN" altLang="en-US" sz="2800"/>
              <a:t>位的抢占优先级和低</a:t>
            </a:r>
            <a:r>
              <a:rPr lang="en-US" altLang="zh-CN" sz="2800"/>
              <a:t>4-n</a:t>
            </a:r>
            <a:r>
              <a:rPr lang="zh-CN" altLang="en-US" sz="2800"/>
              <a:t>位的响应优先级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抢占优先级高的可以中断嵌套，响应优先级高的可以优先排队，抢占优先级和响应优先级均相同的按中断号排队</a:t>
            </a:r>
            <a:endParaRPr lang="en-US" altLang="zh-CN" sz="28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80113"/>
              </p:ext>
            </p:extLst>
          </p:nvPr>
        </p:nvGraphicFramePr>
        <p:xfrm>
          <a:off x="1606156" y="3285690"/>
          <a:ext cx="8979686" cy="266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79686">
                  <a:extLst>
                    <a:ext uri="{9D8B030D-6E8A-4147-A177-3AD203B41FA5}">
                      <a16:colId xmlns:a16="http://schemas.microsoft.com/office/drawing/2014/main" val="1814798229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115277727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647311688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分组方式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抢占优先级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响应优先级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276100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4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0~15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938629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1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0~7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5163598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2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0~3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2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0~3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9881143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3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268784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4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315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77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EXTI</a:t>
            </a:r>
            <a:r>
              <a:rPr lang="zh-CN" altLang="en-US" sz="2800"/>
              <a:t>（</a:t>
            </a:r>
            <a:r>
              <a:rPr lang="en-US" altLang="zh-CN" sz="2800"/>
              <a:t>Extern Interrupt</a:t>
            </a:r>
            <a:r>
              <a:rPr lang="zh-CN" altLang="en-US" sz="2800"/>
              <a:t>）外部中断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EXTI</a:t>
            </a:r>
            <a:r>
              <a:rPr lang="zh-CN" altLang="en-US" sz="2800"/>
              <a:t>可以监测指定</a:t>
            </a:r>
            <a:r>
              <a:rPr lang="en-US" altLang="zh-CN" sz="2800"/>
              <a:t>GPIO</a:t>
            </a:r>
            <a:r>
              <a:rPr lang="zh-CN" altLang="en-US" sz="2800"/>
              <a:t>口的电平信号，当其指定的</a:t>
            </a:r>
            <a:r>
              <a:rPr lang="en-US" altLang="zh-CN" sz="2800"/>
              <a:t>GPIO</a:t>
            </a:r>
            <a:r>
              <a:rPr lang="zh-CN" altLang="en-US" sz="2800"/>
              <a:t>口产生电平变化时，</a:t>
            </a:r>
            <a:r>
              <a:rPr lang="en-US" altLang="zh-CN" sz="2800"/>
              <a:t>EXTI</a:t>
            </a:r>
            <a:r>
              <a:rPr lang="zh-CN" altLang="en-US" sz="2800"/>
              <a:t>将立即向</a:t>
            </a:r>
            <a:r>
              <a:rPr lang="en-US" altLang="zh-CN" sz="2800"/>
              <a:t>NVIC</a:t>
            </a:r>
            <a:r>
              <a:rPr lang="zh-CN" altLang="en-US" sz="2800"/>
              <a:t>发出中断申请，经过</a:t>
            </a:r>
            <a:r>
              <a:rPr lang="en-US" altLang="zh-CN" sz="2800"/>
              <a:t>NVIC</a:t>
            </a:r>
            <a:r>
              <a:rPr lang="zh-CN" altLang="en-US" sz="2800"/>
              <a:t>裁决后即可中断</a:t>
            </a:r>
            <a:r>
              <a:rPr lang="en-US" altLang="zh-CN" sz="2800"/>
              <a:t>CPU</a:t>
            </a:r>
            <a:r>
              <a:rPr lang="zh-CN" altLang="en-US" sz="2800"/>
              <a:t>主程序，使</a:t>
            </a:r>
            <a:r>
              <a:rPr lang="en-US" altLang="zh-CN" sz="2800"/>
              <a:t>CPU</a:t>
            </a:r>
            <a:r>
              <a:rPr lang="zh-CN" altLang="en-US" sz="2800"/>
              <a:t>执行</a:t>
            </a:r>
            <a:r>
              <a:rPr lang="en-US" altLang="zh-CN" sz="2800"/>
              <a:t>EXTI</a:t>
            </a:r>
            <a:r>
              <a:rPr lang="zh-CN" altLang="en-US" sz="2800"/>
              <a:t>对应的中断程序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支持的触发方式：上升沿</a:t>
            </a:r>
            <a:r>
              <a:rPr lang="en-US" altLang="zh-CN" sz="2800"/>
              <a:t>/</a:t>
            </a:r>
            <a:r>
              <a:rPr lang="zh-CN" altLang="en-US" sz="2800"/>
              <a:t>下降沿</a:t>
            </a:r>
            <a:r>
              <a:rPr lang="en-US" altLang="zh-CN" sz="2800"/>
              <a:t>/</a:t>
            </a:r>
            <a:r>
              <a:rPr lang="zh-CN" altLang="en-US" sz="2800"/>
              <a:t>双边沿</a:t>
            </a:r>
            <a:r>
              <a:rPr lang="en-US" altLang="zh-CN" sz="2800"/>
              <a:t>/</a:t>
            </a:r>
            <a:r>
              <a:rPr lang="zh-CN" altLang="en-US" sz="2800"/>
              <a:t>软件触发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支持的</a:t>
            </a:r>
            <a:r>
              <a:rPr lang="en-US" altLang="zh-CN" sz="2800"/>
              <a:t>GPIO</a:t>
            </a:r>
            <a:r>
              <a:rPr lang="zh-CN" altLang="en-US" sz="2800"/>
              <a:t>口：所有</a:t>
            </a:r>
            <a:r>
              <a:rPr lang="en-US" altLang="zh-CN" sz="2800"/>
              <a:t>GPIO</a:t>
            </a:r>
            <a:r>
              <a:rPr lang="zh-CN" altLang="en-US" sz="2800"/>
              <a:t>口，但相同的</a:t>
            </a:r>
            <a:r>
              <a:rPr lang="en-US" altLang="zh-CN" sz="2800"/>
              <a:t>Pin</a:t>
            </a:r>
            <a:r>
              <a:rPr lang="zh-CN" altLang="en-US" sz="2800"/>
              <a:t>不能同时触发中断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通道数：</a:t>
            </a:r>
            <a:r>
              <a:rPr lang="en-US" altLang="zh-CN" sz="2800"/>
              <a:t>16</a:t>
            </a:r>
            <a:r>
              <a:rPr lang="zh-CN" altLang="en-US" sz="2800"/>
              <a:t>个</a:t>
            </a:r>
            <a:r>
              <a:rPr lang="en-US" altLang="zh-CN" sz="2800"/>
              <a:t>GPIO_Pin</a:t>
            </a:r>
            <a:r>
              <a:rPr lang="zh-CN" altLang="en-US" sz="2800"/>
              <a:t>，外加</a:t>
            </a:r>
            <a:r>
              <a:rPr lang="en-US" altLang="zh-CN" sz="2800"/>
              <a:t>PVD</a:t>
            </a:r>
            <a:r>
              <a:rPr lang="zh-CN" altLang="en-US" sz="2800"/>
              <a:t>输出、</a:t>
            </a:r>
            <a:r>
              <a:rPr lang="en-US" altLang="zh-CN" sz="2800"/>
              <a:t>RTC</a:t>
            </a:r>
            <a:r>
              <a:rPr lang="zh-CN" altLang="en-US" sz="2800"/>
              <a:t>闹钟、</a:t>
            </a:r>
            <a:r>
              <a:rPr lang="en-US" altLang="zh-CN" sz="2800"/>
              <a:t>USB</a:t>
            </a:r>
            <a:r>
              <a:rPr lang="zh-CN" altLang="en-US" sz="2800"/>
              <a:t>唤醒、以太网唤醒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触发响应方式：中断响应</a:t>
            </a:r>
            <a:r>
              <a:rPr lang="en-US" altLang="zh-CN" sz="2800"/>
              <a:t>/</a:t>
            </a:r>
            <a:r>
              <a:rPr lang="zh-CN" altLang="en-US" sz="2800"/>
              <a:t>事件响应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632719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1219199" y="1027298"/>
            <a:ext cx="9764888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340345" y="1359673"/>
            <a:ext cx="1203404" cy="4161881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12583" y="1359673"/>
            <a:ext cx="1858630" cy="4820621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EXTI</a:t>
            </a:r>
          </a:p>
          <a:p>
            <a:pPr algn="ctr"/>
            <a:r>
              <a:rPr lang="zh-CN" altLang="en-US"/>
              <a:t>边沿检测及控制</a:t>
            </a:r>
            <a:endParaRPr lang="en-US" altLang="zh-CN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1709343" y="4571753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……</a:t>
            </a:r>
          </a:p>
        </p:txBody>
      </p:sp>
      <p:sp>
        <p:nvSpPr>
          <p:cNvPr id="37" name="矩形 36"/>
          <p:cNvSpPr/>
          <p:nvPr/>
        </p:nvSpPr>
        <p:spPr>
          <a:xfrm>
            <a:off x="1575865" y="2264699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GPIOA</a:t>
            </a:r>
          </a:p>
        </p:txBody>
      </p:sp>
      <p:sp>
        <p:nvSpPr>
          <p:cNvPr id="38" name="矩形 37"/>
          <p:cNvSpPr/>
          <p:nvPr/>
        </p:nvSpPr>
        <p:spPr>
          <a:xfrm>
            <a:off x="1575865" y="3058130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GPIOB</a:t>
            </a:r>
          </a:p>
        </p:txBody>
      </p:sp>
      <p:sp>
        <p:nvSpPr>
          <p:cNvPr id="39" name="矩形 38"/>
          <p:cNvSpPr/>
          <p:nvPr/>
        </p:nvSpPr>
        <p:spPr>
          <a:xfrm>
            <a:off x="1575865" y="3851561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GPIOC</a:t>
            </a: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2646177" y="2539188"/>
            <a:ext cx="720000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646177" y="3351509"/>
            <a:ext cx="7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646177" y="4141054"/>
            <a:ext cx="7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2703706" y="2096711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2899212" y="2454630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2703706" y="2893536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</a:p>
        </p:txBody>
      </p:sp>
      <p:cxnSp>
        <p:nvCxnSpPr>
          <p:cNvPr id="46" name="直接连接符 45"/>
          <p:cNvCxnSpPr/>
          <p:nvPr/>
        </p:nvCxnSpPr>
        <p:spPr>
          <a:xfrm flipV="1">
            <a:off x="2899212" y="3251455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2703706" y="3687768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</a:p>
        </p:txBody>
      </p:sp>
      <p:cxnSp>
        <p:nvCxnSpPr>
          <p:cNvPr id="48" name="直接连接符 47"/>
          <p:cNvCxnSpPr/>
          <p:nvPr/>
        </p:nvCxnSpPr>
        <p:spPr>
          <a:xfrm flipV="1">
            <a:off x="2899212" y="4045687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364086" y="1359672"/>
            <a:ext cx="1597435" cy="4820621"/>
          </a:xfrm>
          <a:prstGeom prst="rect">
            <a:avLst/>
          </a:prstGeom>
          <a:solidFill>
            <a:srgbClr val="FF656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AFIO</a:t>
            </a:r>
          </a:p>
          <a:p>
            <a:pPr algn="ctr"/>
            <a:r>
              <a:rPr lang="zh-CN" altLang="en-US"/>
              <a:t>中断引脚选择</a:t>
            </a:r>
            <a:endParaRPr lang="en-US" altLang="zh-CN"/>
          </a:p>
        </p:txBody>
      </p:sp>
      <p:cxnSp>
        <p:nvCxnSpPr>
          <p:cNvPr id="54" name="直接箭头连接符 53"/>
          <p:cNvCxnSpPr/>
          <p:nvPr/>
        </p:nvCxnSpPr>
        <p:spPr>
          <a:xfrm>
            <a:off x="4961521" y="2525033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280779" y="2064430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5476285" y="2424979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145107" y="4102714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PVD</a:t>
            </a:r>
          </a:p>
        </p:txBody>
      </p:sp>
      <p:sp>
        <p:nvSpPr>
          <p:cNvPr id="62" name="矩形 61"/>
          <p:cNvSpPr/>
          <p:nvPr/>
        </p:nvSpPr>
        <p:spPr>
          <a:xfrm>
            <a:off x="5145107" y="4599608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RTC</a:t>
            </a:r>
          </a:p>
        </p:txBody>
      </p:sp>
      <p:sp>
        <p:nvSpPr>
          <p:cNvPr id="63" name="矩形 62"/>
          <p:cNvSpPr/>
          <p:nvPr/>
        </p:nvSpPr>
        <p:spPr>
          <a:xfrm>
            <a:off x="5145107" y="5096502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USB</a:t>
            </a:r>
          </a:p>
        </p:txBody>
      </p:sp>
      <p:cxnSp>
        <p:nvCxnSpPr>
          <p:cNvPr id="64" name="直接箭头连接符 63"/>
          <p:cNvCxnSpPr/>
          <p:nvPr/>
        </p:nvCxnSpPr>
        <p:spPr>
          <a:xfrm>
            <a:off x="5855957" y="4315005"/>
            <a:ext cx="360000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5844955" y="4786397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5855957" y="5283291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145107" y="5593396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ETH</a:t>
            </a:r>
          </a:p>
        </p:txBody>
      </p:sp>
      <p:cxnSp>
        <p:nvCxnSpPr>
          <p:cNvPr id="68" name="直接箭头连接符 67"/>
          <p:cNvCxnSpPr/>
          <p:nvPr/>
        </p:nvCxnSpPr>
        <p:spPr>
          <a:xfrm>
            <a:off x="5855957" y="5780185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8082447" y="1721284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1359673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EXTI0</a:t>
            </a:r>
          </a:p>
        </p:txBody>
      </p:sp>
      <p:cxnSp>
        <p:nvCxnSpPr>
          <p:cNvPr id="89" name="直接箭头连接符 88"/>
          <p:cNvCxnSpPr/>
          <p:nvPr/>
        </p:nvCxnSpPr>
        <p:spPr>
          <a:xfrm>
            <a:off x="8082447" y="2090616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1729005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EXTI1</a:t>
            </a:r>
          </a:p>
        </p:txBody>
      </p:sp>
      <p:cxnSp>
        <p:nvCxnSpPr>
          <p:cNvPr id="91" name="直接箭头连接符 90"/>
          <p:cNvCxnSpPr/>
          <p:nvPr/>
        </p:nvCxnSpPr>
        <p:spPr>
          <a:xfrm>
            <a:off x="8082447" y="2450398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2088787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EXTI2</a:t>
            </a: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8082447" y="2812009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2450398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EXTI3</a:t>
            </a:r>
          </a:p>
        </p:txBody>
      </p:sp>
      <p:cxnSp>
        <p:nvCxnSpPr>
          <p:cNvPr id="95" name="直接箭头连接符 94"/>
          <p:cNvCxnSpPr/>
          <p:nvPr/>
        </p:nvCxnSpPr>
        <p:spPr>
          <a:xfrm>
            <a:off x="8082447" y="3173619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2812008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EXTI4</a:t>
            </a:r>
          </a:p>
        </p:txBody>
      </p:sp>
      <p:cxnSp>
        <p:nvCxnSpPr>
          <p:cNvPr id="97" name="直接箭头连接符 96"/>
          <p:cNvCxnSpPr/>
          <p:nvPr/>
        </p:nvCxnSpPr>
        <p:spPr>
          <a:xfrm>
            <a:off x="8082447" y="353497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317336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EXTI9_5</a:t>
            </a: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8082447" y="389632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353471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EXTI15_10</a:t>
            </a:r>
          </a:p>
        </p:txBody>
      </p:sp>
      <p:cxnSp>
        <p:nvCxnSpPr>
          <p:cNvPr id="101" name="直接箭头连接符 100"/>
          <p:cNvCxnSpPr/>
          <p:nvPr/>
        </p:nvCxnSpPr>
        <p:spPr>
          <a:xfrm>
            <a:off x="8082447" y="425725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389564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PVD</a:t>
            </a:r>
          </a:p>
        </p:txBody>
      </p:sp>
      <p:cxnSp>
        <p:nvCxnSpPr>
          <p:cNvPr id="103" name="直接箭头连接符 102"/>
          <p:cNvCxnSpPr/>
          <p:nvPr/>
        </p:nvCxnSpPr>
        <p:spPr>
          <a:xfrm>
            <a:off x="8082447" y="461860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425699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RTC</a:t>
            </a:r>
          </a:p>
        </p:txBody>
      </p:sp>
      <p:cxnSp>
        <p:nvCxnSpPr>
          <p:cNvPr id="105" name="直接箭头连接符 104"/>
          <p:cNvCxnSpPr/>
          <p:nvPr/>
        </p:nvCxnSpPr>
        <p:spPr>
          <a:xfrm>
            <a:off x="8082447" y="497953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461792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USB</a:t>
            </a:r>
          </a:p>
        </p:txBody>
      </p:sp>
      <p:cxnSp>
        <p:nvCxnSpPr>
          <p:cNvPr id="107" name="直接箭头连接符 106"/>
          <p:cNvCxnSpPr/>
          <p:nvPr/>
        </p:nvCxnSpPr>
        <p:spPr>
          <a:xfrm>
            <a:off x="8082447" y="534886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498725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ETH</a:t>
            </a:r>
          </a:p>
        </p:txBody>
      </p:sp>
      <p:cxnSp>
        <p:nvCxnSpPr>
          <p:cNvPr id="112" name="直接箭头连接符 111"/>
          <p:cNvCxnSpPr/>
          <p:nvPr/>
        </p:nvCxnSpPr>
        <p:spPr>
          <a:xfrm>
            <a:off x="8082447" y="591868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319751" y="5486518"/>
            <a:ext cx="74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20</a:t>
            </a:r>
          </a:p>
        </p:txBody>
      </p:sp>
      <p:sp>
        <p:nvSpPr>
          <p:cNvPr id="114" name="矩形 113"/>
          <p:cNvSpPr/>
          <p:nvPr/>
        </p:nvSpPr>
        <p:spPr>
          <a:xfrm>
            <a:off x="9340345" y="5645400"/>
            <a:ext cx="1203404" cy="53489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其它外设</a:t>
            </a:r>
            <a:endParaRPr lang="en-US" altLang="zh-CN"/>
          </a:p>
        </p:txBody>
      </p:sp>
      <p:cxnSp>
        <p:nvCxnSpPr>
          <p:cNvPr id="115" name="直接连接符 114"/>
          <p:cNvCxnSpPr/>
          <p:nvPr/>
        </p:nvCxnSpPr>
        <p:spPr>
          <a:xfrm flipV="1">
            <a:off x="8617978" y="5820265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95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AFIO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复用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51073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AFIO</a:t>
            </a:r>
            <a:r>
              <a:rPr lang="zh-CN" altLang="en-US" sz="2800"/>
              <a:t>主要用于引脚复用功能的选择和重定义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在</a:t>
            </a:r>
            <a:r>
              <a:rPr lang="en-US" altLang="zh-CN" sz="2800"/>
              <a:t>STM32</a:t>
            </a:r>
            <a:r>
              <a:rPr lang="zh-CN" altLang="en-US" sz="2800"/>
              <a:t>中，</a:t>
            </a:r>
            <a:r>
              <a:rPr lang="en-US" altLang="zh-CN" sz="2800"/>
              <a:t>AFIO</a:t>
            </a:r>
            <a:r>
              <a:rPr lang="zh-CN" altLang="en-US" sz="2800"/>
              <a:t>主要完成两个任务：复用功能引脚重映射、中断引脚选择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644" y="746975"/>
            <a:ext cx="5222312" cy="562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29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08" y="995983"/>
            <a:ext cx="7841338" cy="55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9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STM32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49154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是</a:t>
            </a:r>
            <a:r>
              <a:rPr lang="en-US" altLang="zh-CN" sz="2800"/>
              <a:t>ST</a:t>
            </a:r>
            <a:r>
              <a:rPr lang="zh-CN" altLang="en-US" sz="2800"/>
              <a:t>公司基于</a:t>
            </a:r>
            <a:r>
              <a:rPr lang="en-US" altLang="zh-CN" sz="2800"/>
              <a:t>ARM Cortex-M</a:t>
            </a:r>
            <a:r>
              <a:rPr lang="zh-CN" altLang="en-US" sz="2800"/>
              <a:t>内核开发的</a:t>
            </a:r>
            <a:r>
              <a:rPr lang="en-US" altLang="zh-CN" sz="2800"/>
              <a:t>32</a:t>
            </a:r>
            <a:r>
              <a:rPr lang="zh-CN" altLang="en-US" sz="2800"/>
              <a:t>位微控制器</a:t>
            </a:r>
            <a:endParaRPr lang="en-US" altLang="zh-CN" sz="280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常应用在嵌入式领域，如智能车、无人机、机器人、无线通信、物联网、工业控制、娱乐电子产品等</a:t>
            </a:r>
            <a:endParaRPr lang="en-US" altLang="zh-CN" sz="280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功能强大、性能优异、片上资源丰富、功耗低，是一款经典的嵌入式微控制器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E8C23E-EFB5-4EA9-A06D-879731B38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21" b="32358"/>
          <a:stretch/>
        </p:blipFill>
        <p:spPr>
          <a:xfrm>
            <a:off x="5929571" y="126031"/>
            <a:ext cx="5879571" cy="66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30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旋转编码器简介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旋转编码器：用来测量位置、速度或旋转方向的装置，当其旋转轴旋转时，其输出端可以输出与旋转速度和方向对应的方波信号，读取方波信号的频率和相位信息即可得知旋转轴的速度和方向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类型：机械触点式</a:t>
            </a:r>
            <a:r>
              <a:rPr lang="en-US" altLang="zh-CN" sz="2800"/>
              <a:t>/</a:t>
            </a:r>
            <a:r>
              <a:rPr lang="zh-CN" altLang="en-US" sz="2800"/>
              <a:t>霍尔传感器式</a:t>
            </a:r>
            <a:r>
              <a:rPr lang="en-US" altLang="zh-CN" sz="2800"/>
              <a:t>/</a:t>
            </a:r>
            <a:r>
              <a:rPr lang="zh-CN" altLang="en-US" sz="2800"/>
              <a:t>光栅式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5911" t="11880" r="5452"/>
          <a:stretch/>
        </p:blipFill>
        <p:spPr>
          <a:xfrm>
            <a:off x="8952025" y="3983434"/>
            <a:ext cx="2702316" cy="1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2" r="20481" b="13778"/>
          <a:stretch/>
        </p:blipFill>
        <p:spPr>
          <a:xfrm>
            <a:off x="6894434" y="3983434"/>
            <a:ext cx="1824742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2" y="3993050"/>
            <a:ext cx="1574373" cy="18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40BB3D-8EDA-42D9-9E52-32D8081C395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25" y="3993050"/>
            <a:ext cx="239936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F8C507-F8E4-440B-8530-9D29A5825B2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894" y="3993050"/>
            <a:ext cx="180133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53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746" y="1945621"/>
            <a:ext cx="3288984" cy="3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75" y="1945621"/>
            <a:ext cx="4903941" cy="3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77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TIM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TIM</a:t>
            </a:r>
            <a:r>
              <a:rPr lang="zh-CN" altLang="en-US" sz="2800"/>
              <a:t>（</a:t>
            </a:r>
            <a:r>
              <a:rPr lang="en-US" altLang="zh-CN" sz="2800"/>
              <a:t>Timer</a:t>
            </a:r>
            <a:r>
              <a:rPr lang="zh-CN" altLang="en-US" sz="2800"/>
              <a:t>）定时器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定时器可以对输入的时钟进行计数，并在计数值达到设定值时触发中断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16</a:t>
            </a:r>
            <a:r>
              <a:rPr lang="zh-CN" altLang="en-US" sz="2800"/>
              <a:t>位计数器、预分频器、自动重装寄存器的时基单元，在</a:t>
            </a:r>
            <a:r>
              <a:rPr lang="en-US" altLang="zh-CN" sz="2800"/>
              <a:t>72MHz</a:t>
            </a:r>
            <a:r>
              <a:rPr lang="zh-CN" altLang="en-US" sz="2800"/>
              <a:t>计数时钟下可以实现最大</a:t>
            </a:r>
            <a:r>
              <a:rPr lang="en-US" altLang="zh-CN" sz="2800"/>
              <a:t>59.65s</a:t>
            </a:r>
            <a:r>
              <a:rPr lang="zh-CN" altLang="en-US" sz="2800"/>
              <a:t>的定时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不仅具备基本的定时中断功能，而且还包含内外时钟源选择、输入捕获、输出比较、编码器接口、主从触发模式等多种功能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根据复杂度和应用场景分为了高级定时器、通用定时器、基本定时器三种类型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257861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定时器类型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1" y="5485457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定时器资源：</a:t>
            </a:r>
            <a:r>
              <a:rPr lang="en-US" altLang="zh-CN" sz="2800"/>
              <a:t>TIM1</a:t>
            </a:r>
            <a:r>
              <a:rPr lang="zh-CN" altLang="en-US" sz="2800"/>
              <a:t>、</a:t>
            </a:r>
            <a:r>
              <a:rPr lang="en-US" altLang="zh-CN" sz="2800"/>
              <a:t>TIM2</a:t>
            </a:r>
            <a:r>
              <a:rPr lang="zh-CN" altLang="en-US" sz="2800"/>
              <a:t>、</a:t>
            </a:r>
            <a:r>
              <a:rPr lang="en-US" altLang="zh-CN" sz="2800"/>
              <a:t>TIM3</a:t>
            </a:r>
            <a:r>
              <a:rPr lang="zh-CN" altLang="en-US" sz="2800"/>
              <a:t>、</a:t>
            </a:r>
            <a:r>
              <a:rPr lang="en-US" altLang="zh-CN" sz="2800"/>
              <a:t>TIM4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EACE024-4E2F-4132-A61A-8A15F84BD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9775"/>
              </p:ext>
            </p:extLst>
          </p:nvPr>
        </p:nvGraphicFramePr>
        <p:xfrm>
          <a:off x="671090" y="1540838"/>
          <a:ext cx="10849817" cy="31507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0254">
                  <a:extLst>
                    <a:ext uri="{9D8B030D-6E8A-4147-A177-3AD203B41FA5}">
                      <a16:colId xmlns:a16="http://schemas.microsoft.com/office/drawing/2014/main" val="3325118189"/>
                    </a:ext>
                  </a:extLst>
                </a:gridCol>
                <a:gridCol w="1806222">
                  <a:extLst>
                    <a:ext uri="{9D8B030D-6E8A-4147-A177-3AD203B41FA5}">
                      <a16:colId xmlns:a16="http://schemas.microsoft.com/office/drawing/2014/main" val="2918919405"/>
                    </a:ext>
                  </a:extLst>
                </a:gridCol>
                <a:gridCol w="901919">
                  <a:extLst>
                    <a:ext uri="{9D8B030D-6E8A-4147-A177-3AD203B41FA5}">
                      <a16:colId xmlns:a16="http://schemas.microsoft.com/office/drawing/2014/main" val="402572408"/>
                    </a:ext>
                  </a:extLst>
                </a:gridCol>
                <a:gridCol w="6581422">
                  <a:extLst>
                    <a:ext uri="{9D8B030D-6E8A-4147-A177-3AD203B41FA5}">
                      <a16:colId xmlns:a16="http://schemas.microsoft.com/office/drawing/2014/main" val="3978671475"/>
                    </a:ext>
                  </a:extLst>
                </a:gridCol>
              </a:tblGrid>
              <a:tr h="450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总线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697104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高级定时器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TIM1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拥有通用定时器全部功能，并额外具有重复计数器、死区生成、互补输出、刹车输入等功能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369497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通用定时器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TIM2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TIM3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TIM4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拥有基本定时器全部功能，并额外具有内外时钟源选择、输入捕获、输出比较、编码器接口、主从触发模式等功能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341036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基本定时器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TIM6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拥有定时中断、主模式触发</a:t>
                      </a:r>
                      <a:r>
                        <a:rPr lang="en-US" altLang="zh-CN" sz="2000"/>
                        <a:t>DAC</a:t>
                      </a:r>
                      <a:r>
                        <a:rPr lang="zh-CN" altLang="en-US" sz="2000"/>
                        <a:t>的功能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099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871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高级定时器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04B30E-2EC8-4838-9F28-040B3544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57" y="984042"/>
            <a:ext cx="636428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22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通用定时器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9B844E-D687-482D-8041-EE6745114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79" y="984042"/>
            <a:ext cx="682844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78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基本定时器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AB5FAA-F5E7-4080-9C60-D0D805A5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78" y="1805424"/>
            <a:ext cx="6828441" cy="32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42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>
            <a:extLst>
              <a:ext uri="{FF2B5EF4-FFF2-40B4-BE49-F238E27FC236}">
                <a16:creationId xmlns:a16="http://schemas.microsoft.com/office/drawing/2014/main" id="{CDB637FB-A649-40F7-B0D1-648F757912C3}"/>
              </a:ext>
            </a:extLst>
          </p:cNvPr>
          <p:cNvSpPr/>
          <p:nvPr/>
        </p:nvSpPr>
        <p:spPr>
          <a:xfrm>
            <a:off x="349953" y="1230500"/>
            <a:ext cx="1157111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51131EB-7232-4111-920E-5E92C801372E}"/>
              </a:ext>
            </a:extLst>
          </p:cNvPr>
          <p:cNvSpPr/>
          <p:nvPr/>
        </p:nvSpPr>
        <p:spPr>
          <a:xfrm>
            <a:off x="5482349" y="1789616"/>
            <a:ext cx="4049204" cy="255854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定时中断基本结构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7E51FA-CD60-4050-8B5C-D423483F954B}"/>
              </a:ext>
            </a:extLst>
          </p:cNvPr>
          <p:cNvSpPr/>
          <p:nvPr/>
        </p:nvSpPr>
        <p:spPr>
          <a:xfrm>
            <a:off x="10937093" y="1806902"/>
            <a:ext cx="770796" cy="3673174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A3C8C8-F28B-4368-82BF-B16304DA7917}"/>
              </a:ext>
            </a:extLst>
          </p:cNvPr>
          <p:cNvSpPr/>
          <p:nvPr/>
        </p:nvSpPr>
        <p:spPr>
          <a:xfrm>
            <a:off x="7673261" y="2156793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C258EE-5A5F-48EA-B450-83FAB8739803}"/>
              </a:ext>
            </a:extLst>
          </p:cNvPr>
          <p:cNvSpPr/>
          <p:nvPr/>
        </p:nvSpPr>
        <p:spPr>
          <a:xfrm>
            <a:off x="1569239" y="2928959"/>
            <a:ext cx="1396065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ETR</a:t>
            </a:r>
          </a:p>
          <a:p>
            <a:pPr algn="ctr"/>
            <a:r>
              <a:rPr lang="zh-CN" altLang="en-US"/>
              <a:t>外部时钟</a:t>
            </a:r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F029DC-E4F1-4938-8810-DDEC7DF8C390}"/>
              </a:ext>
            </a:extLst>
          </p:cNvPr>
          <p:cNvSpPr/>
          <p:nvPr/>
        </p:nvSpPr>
        <p:spPr>
          <a:xfrm>
            <a:off x="1569240" y="3724513"/>
            <a:ext cx="1396066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ITRx</a:t>
            </a:r>
          </a:p>
          <a:p>
            <a:pPr algn="ctr"/>
            <a:r>
              <a:rPr lang="zh-CN" altLang="en-US"/>
              <a:t>其他定时器</a:t>
            </a:r>
            <a:endParaRPr lang="en-US" altLang="zh-CN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B5F1FE-0E62-4FD9-85FE-7B06BA5330C4}"/>
              </a:ext>
            </a:extLst>
          </p:cNvPr>
          <p:cNvSpPr/>
          <p:nvPr/>
        </p:nvSpPr>
        <p:spPr>
          <a:xfrm>
            <a:off x="1569239" y="4519043"/>
            <a:ext cx="139606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TIx</a:t>
            </a:r>
          </a:p>
          <a:p>
            <a:pPr algn="ctr"/>
            <a:r>
              <a:rPr lang="zh-CN" altLang="en-US"/>
              <a:t>捕获通道</a:t>
            </a:r>
            <a:endParaRPr lang="en-US" altLang="zh-CN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6A5F2BD-1A75-4043-B511-DAF8EAF35E17}"/>
              </a:ext>
            </a:extLst>
          </p:cNvPr>
          <p:cNvSpPr/>
          <p:nvPr/>
        </p:nvSpPr>
        <p:spPr>
          <a:xfrm>
            <a:off x="1569239" y="2131153"/>
            <a:ext cx="1396065" cy="640936"/>
          </a:xfrm>
          <a:prstGeom prst="rect">
            <a:avLst/>
          </a:prstGeom>
          <a:solidFill>
            <a:srgbClr val="FF656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RCC</a:t>
            </a:r>
          </a:p>
          <a:p>
            <a:pPr algn="ctr"/>
            <a:r>
              <a:rPr lang="zh-CN" altLang="en-US"/>
              <a:t>内部时钟</a:t>
            </a:r>
            <a:endParaRPr lang="en-US" altLang="zh-CN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176CCF4-181D-4070-A9CE-24487CD54737}"/>
              </a:ext>
            </a:extLst>
          </p:cNvPr>
          <p:cNvSpPr/>
          <p:nvPr/>
        </p:nvSpPr>
        <p:spPr>
          <a:xfrm>
            <a:off x="7673259" y="330599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712C478-2DCB-4D1A-AD1C-79D43D36A20B}"/>
              </a:ext>
            </a:extLst>
          </p:cNvPr>
          <p:cNvSpPr/>
          <p:nvPr/>
        </p:nvSpPr>
        <p:spPr>
          <a:xfrm>
            <a:off x="5844212" y="3305998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sp>
        <p:nvSpPr>
          <p:cNvPr id="2" name="梯形 1">
            <a:extLst>
              <a:ext uri="{FF2B5EF4-FFF2-40B4-BE49-F238E27FC236}">
                <a16:creationId xmlns:a16="http://schemas.microsoft.com/office/drawing/2014/main" id="{1FF06ADC-F255-46A8-8EF3-D73ECF3B2975}"/>
              </a:ext>
            </a:extLst>
          </p:cNvPr>
          <p:cNvSpPr/>
          <p:nvPr/>
        </p:nvSpPr>
        <p:spPr>
          <a:xfrm rot="5400000">
            <a:off x="3089346" y="3864913"/>
            <a:ext cx="1013576" cy="360134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9AEE5E67-D6D3-403A-92CF-EBC57B209960}"/>
              </a:ext>
            </a:extLst>
          </p:cNvPr>
          <p:cNvSpPr/>
          <p:nvPr/>
        </p:nvSpPr>
        <p:spPr>
          <a:xfrm rot="5400000">
            <a:off x="2673858" y="3083825"/>
            <a:ext cx="3835398" cy="1119334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/>
              <a:t>内部时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r>
              <a:rPr lang="zh-CN" altLang="en-US"/>
              <a:t>外部时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r>
              <a:rPr lang="en-US" altLang="zh-CN"/>
              <a:t>2</a:t>
            </a:r>
          </a:p>
          <a:p>
            <a:pPr algn="ctr"/>
            <a:endParaRPr lang="en-US" altLang="zh-CN"/>
          </a:p>
          <a:p>
            <a:pPr algn="ctr"/>
            <a:r>
              <a:rPr lang="zh-CN" altLang="en-US"/>
              <a:t>外部时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r>
              <a:rPr lang="en-US" altLang="zh-CN"/>
              <a:t>1</a:t>
            </a:r>
          </a:p>
          <a:p>
            <a:pPr algn="ctr"/>
            <a:endParaRPr lang="en-US" altLang="zh-CN"/>
          </a:p>
          <a:p>
            <a:pPr algn="ctr"/>
            <a:r>
              <a:rPr lang="zh-CN" altLang="en-US"/>
              <a:t>编码器</a:t>
            </a:r>
            <a:endParaRPr lang="en-US" altLang="zh-CN"/>
          </a:p>
          <a:p>
            <a:pPr algn="ctr"/>
            <a:r>
              <a:rPr lang="zh-CN" altLang="en-US"/>
              <a:t>模式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D9CCD5-04D1-4582-8E16-C70D81F22BB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65304" y="3249427"/>
            <a:ext cx="10665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1786927-D9BC-483E-8F98-1C99A30BDBBF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965306" y="4044981"/>
            <a:ext cx="45076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26FAA38-9F8D-403D-B434-D1CEA4E8AAB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965306" y="4837287"/>
            <a:ext cx="1066584" cy="22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18388E1-5837-4E5E-A757-27D6B492F422}"/>
              </a:ext>
            </a:extLst>
          </p:cNvPr>
          <p:cNvCxnSpPr/>
          <p:nvPr/>
        </p:nvCxnSpPr>
        <p:spPr>
          <a:xfrm>
            <a:off x="3776202" y="4044980"/>
            <a:ext cx="2556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827ED79-421D-4BCA-B08F-1D4DB780C9E3}"/>
              </a:ext>
            </a:extLst>
          </p:cNvPr>
          <p:cNvCxnSpPr>
            <a:cxnSpLocks/>
          </p:cNvCxnSpPr>
          <p:nvPr/>
        </p:nvCxnSpPr>
        <p:spPr>
          <a:xfrm flipV="1">
            <a:off x="2965305" y="2451622"/>
            <a:ext cx="106658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692C5DD-7715-4ED7-B695-AD6A1328A8F8}"/>
              </a:ext>
            </a:extLst>
          </p:cNvPr>
          <p:cNvCxnSpPr>
            <a:cxnSpLocks/>
          </p:cNvCxnSpPr>
          <p:nvPr/>
        </p:nvCxnSpPr>
        <p:spPr>
          <a:xfrm>
            <a:off x="3118511" y="3249426"/>
            <a:ext cx="0" cy="4393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50CDED5-607B-4BAA-8588-C32D60C4E343}"/>
              </a:ext>
            </a:extLst>
          </p:cNvPr>
          <p:cNvCxnSpPr>
            <a:cxnSpLocks/>
          </p:cNvCxnSpPr>
          <p:nvPr/>
        </p:nvCxnSpPr>
        <p:spPr>
          <a:xfrm>
            <a:off x="3118510" y="3688804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F522354-455A-4578-8AA5-B5E30BA36F90}"/>
              </a:ext>
            </a:extLst>
          </p:cNvPr>
          <p:cNvCxnSpPr>
            <a:cxnSpLocks/>
          </p:cNvCxnSpPr>
          <p:nvPr/>
        </p:nvCxnSpPr>
        <p:spPr>
          <a:xfrm>
            <a:off x="3118510" y="4397909"/>
            <a:ext cx="0" cy="4393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2112ED9-37E8-4F46-BA4B-379AB6571DB0}"/>
              </a:ext>
            </a:extLst>
          </p:cNvPr>
          <p:cNvCxnSpPr>
            <a:cxnSpLocks/>
          </p:cNvCxnSpPr>
          <p:nvPr/>
        </p:nvCxnSpPr>
        <p:spPr>
          <a:xfrm>
            <a:off x="3118509" y="4398629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02C88A7-96D0-44D7-A580-9C5C85230A2D}"/>
              </a:ext>
            </a:extLst>
          </p:cNvPr>
          <p:cNvCxnSpPr>
            <a:cxnSpLocks/>
          </p:cNvCxnSpPr>
          <p:nvPr/>
        </p:nvCxnSpPr>
        <p:spPr>
          <a:xfrm>
            <a:off x="5151224" y="3643491"/>
            <a:ext cx="6938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0339835-5EB2-4A16-9633-AB10B57E7420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7320485" y="3643490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箭头: 上下 53">
            <a:extLst>
              <a:ext uri="{FF2B5EF4-FFF2-40B4-BE49-F238E27FC236}">
                <a16:creationId xmlns:a16="http://schemas.microsoft.com/office/drawing/2014/main" id="{AA688993-1ED8-4F2D-B61A-753CE38823EE}"/>
              </a:ext>
            </a:extLst>
          </p:cNvPr>
          <p:cNvSpPr/>
          <p:nvPr/>
        </p:nvSpPr>
        <p:spPr>
          <a:xfrm>
            <a:off x="8268241" y="2831778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981DE5B-F3AD-401D-ABC3-10CB52A70232}"/>
              </a:ext>
            </a:extLst>
          </p:cNvPr>
          <p:cNvSpPr/>
          <p:nvPr/>
        </p:nvSpPr>
        <p:spPr>
          <a:xfrm>
            <a:off x="506631" y="2928235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3D1C85B-9976-422C-82A1-31F7B718B5FC}"/>
              </a:ext>
            </a:extLst>
          </p:cNvPr>
          <p:cNvCxnSpPr>
            <a:cxnSpLocks/>
          </p:cNvCxnSpPr>
          <p:nvPr/>
        </p:nvCxnSpPr>
        <p:spPr>
          <a:xfrm>
            <a:off x="1271683" y="3248703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1296324D-DE43-4AF4-A8C9-9849114DA46F}"/>
              </a:ext>
            </a:extLst>
          </p:cNvPr>
          <p:cNvSpPr/>
          <p:nvPr/>
        </p:nvSpPr>
        <p:spPr>
          <a:xfrm>
            <a:off x="506631" y="4516819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3AA2ACFA-8E56-43A8-A3D5-7B1AE8F4A83E}"/>
              </a:ext>
            </a:extLst>
          </p:cNvPr>
          <p:cNvCxnSpPr>
            <a:cxnSpLocks/>
          </p:cNvCxnSpPr>
          <p:nvPr/>
        </p:nvCxnSpPr>
        <p:spPr>
          <a:xfrm>
            <a:off x="1271683" y="4837287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ECC03A25-760F-4AEC-8E9A-F830B0FE6A54}"/>
              </a:ext>
            </a:extLst>
          </p:cNvPr>
          <p:cNvSpPr/>
          <p:nvPr/>
        </p:nvSpPr>
        <p:spPr>
          <a:xfrm>
            <a:off x="9843131" y="1806902"/>
            <a:ext cx="770796" cy="3673174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中断</a:t>
            </a:r>
            <a:endParaRPr lang="en-US" altLang="zh-CN"/>
          </a:p>
          <a:p>
            <a:pPr algn="ctr"/>
            <a:r>
              <a:rPr lang="zh-CN" altLang="en-US"/>
              <a:t>输出</a:t>
            </a:r>
            <a:endParaRPr lang="en-US" altLang="zh-CN"/>
          </a:p>
          <a:p>
            <a:pPr algn="ctr"/>
            <a:r>
              <a:rPr lang="zh-CN" altLang="en-US"/>
              <a:t>控制</a:t>
            </a: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1D0E20BA-1AA1-4B15-9E10-B01EEB290878}"/>
              </a:ext>
            </a:extLst>
          </p:cNvPr>
          <p:cNvCxnSpPr>
            <a:cxnSpLocks/>
          </p:cNvCxnSpPr>
          <p:nvPr/>
        </p:nvCxnSpPr>
        <p:spPr>
          <a:xfrm>
            <a:off x="8503890" y="3071993"/>
            <a:ext cx="133924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2080ECB-3080-46C0-B3AC-25D24CFBA75E}"/>
              </a:ext>
            </a:extLst>
          </p:cNvPr>
          <p:cNvCxnSpPr>
            <a:cxnSpLocks/>
            <a:stCxn id="63" idx="3"/>
            <a:endCxn id="5" idx="1"/>
          </p:cNvCxnSpPr>
          <p:nvPr/>
        </p:nvCxnSpPr>
        <p:spPr>
          <a:xfrm>
            <a:off x="10613927" y="3643489"/>
            <a:ext cx="3231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2AB667CB-AF93-4E77-B9BF-14DA6DB68BFB}"/>
              </a:ext>
            </a:extLst>
          </p:cNvPr>
          <p:cNvSpPr/>
          <p:nvPr/>
        </p:nvSpPr>
        <p:spPr>
          <a:xfrm>
            <a:off x="6938939" y="4800192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运行控制</a:t>
            </a:r>
            <a:endParaRPr lang="en-US" altLang="zh-CN"/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ADD1E661-FDB8-40E6-9C39-1C942E4BF68E}"/>
              </a:ext>
            </a:extLst>
          </p:cNvPr>
          <p:cNvSpPr/>
          <p:nvPr/>
        </p:nvSpPr>
        <p:spPr>
          <a:xfrm rot="16200000">
            <a:off x="7447242" y="4419375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247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预分频器时序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79D544-29A7-42AD-B6C0-A3CB2E11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916196"/>
            <a:ext cx="9000000" cy="48574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00415C-71CB-4DF5-8A35-8AC29813ABDD}"/>
              </a:ext>
            </a:extLst>
          </p:cNvPr>
          <p:cNvSpPr txBox="1"/>
          <p:nvPr/>
        </p:nvSpPr>
        <p:spPr>
          <a:xfrm>
            <a:off x="570961" y="5852651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计数器计数频率：</a:t>
            </a:r>
            <a:r>
              <a:rPr lang="en-US" altLang="zh-CN" sz="2800"/>
              <a:t>CK_CNT</a:t>
            </a:r>
            <a:r>
              <a:rPr lang="zh-CN" altLang="en-US" sz="2800"/>
              <a:t> </a:t>
            </a:r>
            <a:r>
              <a:rPr lang="en-US" altLang="zh-CN" sz="2800"/>
              <a:t>= CK_PSC</a:t>
            </a:r>
            <a:r>
              <a:rPr lang="zh-CN" altLang="en-US" sz="2800"/>
              <a:t> </a:t>
            </a:r>
            <a:r>
              <a:rPr lang="en-US" altLang="zh-CN" sz="2800"/>
              <a:t>/ (PSC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</p:txBody>
      </p:sp>
    </p:spTree>
    <p:extLst>
      <p:ext uri="{BB962C8B-B14F-4D97-AF65-F5344CB8AC3E}">
        <p14:creationId xmlns:p14="http://schemas.microsoft.com/office/powerpoint/2010/main" val="2046060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计数器时序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2B0AB5-DA37-45C2-845E-2D22E586C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167433"/>
            <a:ext cx="9000000" cy="38975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8D8EF7-DAB6-47FE-AD6E-975DAA99C5AB}"/>
              </a:ext>
            </a:extLst>
          </p:cNvPr>
          <p:cNvSpPr txBox="1"/>
          <p:nvPr/>
        </p:nvSpPr>
        <p:spPr>
          <a:xfrm>
            <a:off x="570961" y="5223847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计数器溢出频率：</a:t>
            </a:r>
            <a:r>
              <a:rPr lang="en-US" altLang="zh-CN" sz="2800"/>
              <a:t>CK_CNT_OV = CK_CNT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  <a:p>
            <a:r>
              <a:rPr lang="en-US" altLang="zh-CN" sz="2800"/>
              <a:t>					       = CK_PSC / (PSC</a:t>
            </a:r>
            <a:r>
              <a:rPr lang="zh-CN" altLang="en-US" sz="2800"/>
              <a:t> </a:t>
            </a:r>
            <a:r>
              <a:rPr lang="en-US" altLang="zh-CN" sz="2800"/>
              <a:t>+ 1)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</p:txBody>
      </p:sp>
    </p:spTree>
    <p:extLst>
      <p:ext uri="{BB962C8B-B14F-4D97-AF65-F5344CB8AC3E}">
        <p14:creationId xmlns:p14="http://schemas.microsoft.com/office/powerpoint/2010/main" val="2547084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ARM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既指</a:t>
            </a:r>
            <a:r>
              <a:rPr lang="en-US" altLang="zh-CN" sz="2800"/>
              <a:t>ARM</a:t>
            </a:r>
            <a:r>
              <a:rPr lang="zh-CN" altLang="en-US" sz="2800"/>
              <a:t>公司，也指</a:t>
            </a:r>
            <a:r>
              <a:rPr lang="en-US" altLang="zh-CN" sz="2800"/>
              <a:t>ARM</a:t>
            </a:r>
            <a:r>
              <a:rPr lang="zh-CN" altLang="en-US" sz="2800"/>
              <a:t>处理器内核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公司是全球领先的半导体知识产权（</a:t>
            </a:r>
            <a:r>
              <a:rPr lang="en-US" altLang="zh-CN" sz="2800"/>
              <a:t>IP</a:t>
            </a:r>
            <a:r>
              <a:rPr lang="zh-CN" altLang="en-US" sz="2800"/>
              <a:t>）提供商，全世界超过</a:t>
            </a:r>
            <a:r>
              <a:rPr lang="en-US" altLang="zh-CN" sz="2800"/>
              <a:t>95%</a:t>
            </a:r>
            <a:r>
              <a:rPr lang="zh-CN" altLang="en-US" sz="2800"/>
              <a:t>的智能手机和平板电脑都采用</a:t>
            </a:r>
            <a:r>
              <a:rPr lang="en-US" altLang="zh-CN" sz="2800"/>
              <a:t>ARM</a:t>
            </a:r>
            <a:r>
              <a:rPr lang="zh-CN" altLang="en-US" sz="2800"/>
              <a:t>架构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公司设计</a:t>
            </a:r>
            <a:r>
              <a:rPr lang="en-US" altLang="zh-CN" sz="2800"/>
              <a:t>ARM</a:t>
            </a:r>
            <a:r>
              <a:rPr lang="zh-CN" altLang="en-US" sz="2800"/>
              <a:t>内核，半导体厂商完善内核周边电路并生产芯片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7E7A4B-B3D2-453F-9925-C1515C42B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52" y="3224239"/>
            <a:ext cx="5922693" cy="34768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05F084B-832F-42DA-BF7A-C72776D256D3}"/>
              </a:ext>
            </a:extLst>
          </p:cNvPr>
          <p:cNvSpPr/>
          <p:nvPr/>
        </p:nvSpPr>
        <p:spPr>
          <a:xfrm>
            <a:off x="1073239" y="3541653"/>
            <a:ext cx="3704823" cy="2730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STM32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2798C1-33C3-40C1-A21B-7E4219A94318}"/>
              </a:ext>
            </a:extLst>
          </p:cNvPr>
          <p:cNvSpPr/>
          <p:nvPr/>
        </p:nvSpPr>
        <p:spPr>
          <a:xfrm>
            <a:off x="1233622" y="4237484"/>
            <a:ext cx="1878169" cy="13841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ARM </a:t>
            </a:r>
          </a:p>
          <a:p>
            <a:pPr algn="ctr"/>
            <a:r>
              <a:rPr lang="en-US" altLang="zh-CN"/>
              <a:t>Cortex-M</a:t>
            </a:r>
          </a:p>
          <a:p>
            <a:pPr algn="ctr"/>
            <a:r>
              <a:rPr lang="zh-CN" altLang="en-US"/>
              <a:t>内核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A289F55-E3FE-4BA3-92ED-BEE287B9EEEF}"/>
              </a:ext>
            </a:extLst>
          </p:cNvPr>
          <p:cNvSpPr/>
          <p:nvPr/>
        </p:nvSpPr>
        <p:spPr>
          <a:xfrm>
            <a:off x="3500304" y="4237484"/>
            <a:ext cx="1104365" cy="4731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存储器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F18586-7B3D-4175-B983-F73CB1F08169}"/>
              </a:ext>
            </a:extLst>
          </p:cNvPr>
          <p:cNvSpPr/>
          <p:nvPr/>
        </p:nvSpPr>
        <p:spPr>
          <a:xfrm>
            <a:off x="3500304" y="4862444"/>
            <a:ext cx="1104365" cy="4731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外设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842BE35-CC26-44C9-A3C4-54A26B615F52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3111791" y="4474049"/>
            <a:ext cx="38851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C9C14A9-3412-4F19-AD5F-0EA65B98DFCE}"/>
              </a:ext>
            </a:extLst>
          </p:cNvPr>
          <p:cNvCxnSpPr/>
          <p:nvPr/>
        </p:nvCxnSpPr>
        <p:spPr>
          <a:xfrm flipH="1" flipV="1">
            <a:off x="3111791" y="5099008"/>
            <a:ext cx="38851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0E31B5F-F499-46CE-AF71-1C80B13A894E}"/>
              </a:ext>
            </a:extLst>
          </p:cNvPr>
          <p:cNvSpPr txBox="1"/>
          <p:nvPr/>
        </p:nvSpPr>
        <p:spPr>
          <a:xfrm rot="5400000">
            <a:off x="3815921" y="5316971"/>
            <a:ext cx="47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8909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计数器无预装时序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057A7B-3FBD-4CB4-9283-50CF6B6E4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350466"/>
            <a:ext cx="9000000" cy="48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51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计数器有预装时序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3D2AA5-A070-4DED-9F96-1BD4DBED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027289"/>
            <a:ext cx="9000000" cy="54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941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RCC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时钟树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85544C-F0F8-4C20-8AAE-C19F2512ED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94" y="984042"/>
            <a:ext cx="495860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00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OC</a:t>
            </a:r>
            <a:r>
              <a:rPr lang="zh-CN" altLang="en-US" sz="2800"/>
              <a:t>（</a:t>
            </a:r>
            <a:r>
              <a:rPr lang="en-US" altLang="zh-CN" sz="2800"/>
              <a:t>Output Compare</a:t>
            </a:r>
            <a:r>
              <a:rPr lang="zh-CN" altLang="en-US" sz="2800"/>
              <a:t>）输出比较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输出比较可以通过比较</a:t>
            </a:r>
            <a:r>
              <a:rPr lang="en-US" altLang="zh-CN" sz="2800"/>
              <a:t>CNT</a:t>
            </a:r>
            <a:r>
              <a:rPr lang="zh-CN" altLang="en-US" sz="2800"/>
              <a:t>与</a:t>
            </a:r>
            <a:r>
              <a:rPr lang="en-US" altLang="zh-CN" sz="2800"/>
              <a:t>CCR</a:t>
            </a:r>
            <a:r>
              <a:rPr lang="zh-CN" altLang="en-US" sz="2800"/>
              <a:t>寄存器值的关系，来对输出电平进行置</a:t>
            </a:r>
            <a:r>
              <a:rPr lang="en-US" altLang="zh-CN" sz="2800"/>
              <a:t>1</a:t>
            </a:r>
            <a:r>
              <a:rPr lang="zh-CN" altLang="en-US" sz="2800"/>
              <a:t>、置</a:t>
            </a:r>
            <a:r>
              <a:rPr lang="en-US" altLang="zh-CN" sz="2800"/>
              <a:t>0</a:t>
            </a:r>
            <a:r>
              <a:rPr lang="zh-CN" altLang="en-US" sz="2800"/>
              <a:t>或翻转的操作，用于输出一定频率和占空比的</a:t>
            </a:r>
            <a:r>
              <a:rPr lang="en-US" altLang="zh-CN" sz="2800"/>
              <a:t>PWM</a:t>
            </a:r>
            <a:r>
              <a:rPr lang="zh-CN" altLang="en-US" sz="2800"/>
              <a:t>波形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每个高级定时器和通用定时器都拥有</a:t>
            </a:r>
            <a:r>
              <a:rPr lang="en-US" altLang="zh-CN" sz="2800"/>
              <a:t>4</a:t>
            </a:r>
            <a:r>
              <a:rPr lang="zh-CN" altLang="en-US" sz="2800"/>
              <a:t>个输出比较通道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高级定时器的前</a:t>
            </a:r>
            <a:r>
              <a:rPr lang="en-US" altLang="zh-CN" sz="2800"/>
              <a:t>3</a:t>
            </a:r>
            <a:r>
              <a:rPr lang="zh-CN" altLang="en-US" sz="2800"/>
              <a:t>个通道额外拥有死区生成和互补输出的功能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2143698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PWM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（</a:t>
            </a:r>
            <a:r>
              <a:rPr lang="en-US" altLang="zh-CN" sz="2800"/>
              <a:t>Pulse Width Modulation</a:t>
            </a:r>
            <a:r>
              <a:rPr lang="zh-CN" altLang="en-US" sz="2800"/>
              <a:t>）脉冲宽度调制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在具有惯性的系统中，可以通过对一系列脉冲的宽度进行调制，来等效地获得所需要的模拟参量，常应用于电机控速等领域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参数：</a:t>
            </a:r>
            <a:endParaRPr lang="en-US" altLang="zh-CN" sz="2800"/>
          </a:p>
          <a:p>
            <a:r>
              <a:rPr lang="en-US" altLang="zh-CN" sz="2800"/>
              <a:t>     </a:t>
            </a:r>
            <a:r>
              <a:rPr lang="zh-CN" altLang="en-US" sz="2800"/>
              <a:t>频率 </a:t>
            </a:r>
            <a:r>
              <a:rPr lang="en-US" altLang="zh-CN" sz="2800"/>
              <a:t>= 1 / T</a:t>
            </a:r>
            <a:r>
              <a:rPr lang="en-US" altLang="zh-CN" sz="2800" baseline="-25000"/>
              <a:t>S            </a:t>
            </a:r>
            <a:r>
              <a:rPr lang="zh-CN" altLang="en-US" sz="2800"/>
              <a:t>占空比 </a:t>
            </a:r>
            <a:r>
              <a:rPr lang="en-US" altLang="zh-CN" sz="2800"/>
              <a:t>= T</a:t>
            </a:r>
            <a:r>
              <a:rPr lang="en-US" altLang="zh-CN" sz="2800" baseline="-25000"/>
              <a:t>ON </a:t>
            </a:r>
            <a:r>
              <a:rPr lang="en-US" altLang="zh-CN" sz="2800"/>
              <a:t>/ T</a:t>
            </a:r>
            <a:r>
              <a:rPr lang="en-US" altLang="zh-CN" sz="2800" baseline="-25000"/>
              <a:t>S           </a:t>
            </a:r>
            <a:r>
              <a:rPr lang="zh-CN" altLang="en-US" sz="2800"/>
              <a:t>分辨率 </a:t>
            </a:r>
            <a:r>
              <a:rPr lang="en-US" altLang="zh-CN" sz="2800"/>
              <a:t>= </a:t>
            </a:r>
            <a:r>
              <a:rPr lang="zh-CN" altLang="en-US" sz="2800"/>
              <a:t>占空比变化步距</a:t>
            </a:r>
            <a:endParaRPr lang="en-US" altLang="zh-CN" sz="2800" baseline="-25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D08818-B25B-48A0-B671-95BC824C5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95" y="3703190"/>
            <a:ext cx="4974605" cy="2501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F79157-602F-4022-9A68-7FB8AE38C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6" r="17058" b="31270"/>
          <a:stretch/>
        </p:blipFill>
        <p:spPr>
          <a:xfrm>
            <a:off x="6568068" y="3703190"/>
            <a:ext cx="4581314" cy="25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670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输出比较通道</a:t>
            </a:r>
            <a:r>
              <a:rPr lang="en-US" altLang="zh-CN" sz="3200">
                <a:latin typeface="等线" panose="02010600030101010101" pitchFamily="2" charset="-122"/>
              </a:rPr>
              <a:t>(</a:t>
            </a:r>
            <a:r>
              <a:rPr lang="zh-CN" altLang="en-US" sz="3200">
                <a:latin typeface="等线" panose="02010600030101010101" pitchFamily="2" charset="-122"/>
              </a:rPr>
              <a:t>高级</a:t>
            </a:r>
            <a:r>
              <a:rPr lang="en-US" altLang="zh-CN" sz="3200">
                <a:latin typeface="等线" panose="02010600030101010101" pitchFamily="2" charset="-122"/>
              </a:rPr>
              <a:t>)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0EBF47-B4BE-43DE-8415-812CC2D7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328649"/>
            <a:ext cx="9000000" cy="48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42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输出比较通道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通用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58AA1C-C5BF-46A4-9C23-BD8210773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738231"/>
            <a:ext cx="9000000" cy="39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189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输出比较模式</a:t>
            </a:r>
          </a:p>
        </p:txBody>
      </p:sp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746ECEDB-98C4-4BE8-881D-951FA5973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464377"/>
              </p:ext>
            </p:extLst>
          </p:nvPr>
        </p:nvGraphicFramePr>
        <p:xfrm>
          <a:off x="674212" y="1108844"/>
          <a:ext cx="10843576" cy="48953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09176">
                  <a:extLst>
                    <a:ext uri="{9D8B030D-6E8A-4147-A177-3AD203B41FA5}">
                      <a16:colId xmlns:a16="http://schemas.microsoft.com/office/drawing/2014/main" val="3325118189"/>
                    </a:ext>
                  </a:extLst>
                </a:gridCol>
                <a:gridCol w="8534400">
                  <a:extLst>
                    <a:ext uri="{9D8B030D-6E8A-4147-A177-3AD203B41FA5}">
                      <a16:colId xmlns:a16="http://schemas.microsoft.com/office/drawing/2014/main" val="3978671475"/>
                    </a:ext>
                  </a:extLst>
                </a:gridCol>
              </a:tblGrid>
              <a:tr h="4313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模式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69710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冻结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保持为原状态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36949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匹配时置有效电平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34103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匹配时置无效电平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09966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匹配时电平翻转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电平翻转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53363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强制为无效电平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与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无效，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强制为无效电平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06235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强制为有效电平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与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无效，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强制为有效电平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518749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PWM</a:t>
                      </a:r>
                      <a:r>
                        <a:rPr lang="zh-CN" altLang="en-US" sz="2000"/>
                        <a:t>模式</a:t>
                      </a:r>
                      <a:r>
                        <a:rPr lang="en-US" altLang="zh-CN" sz="2000"/>
                        <a:t>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向上计数：</a:t>
                      </a:r>
                      <a:r>
                        <a:rPr lang="en-US" altLang="zh-CN" sz="2000"/>
                        <a:t>CNT&lt;CCR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≥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  <a:endParaRPr lang="en-US" altLang="zh-CN" sz="200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向下计数：</a:t>
                      </a:r>
                      <a:r>
                        <a:rPr lang="en-US" altLang="zh-CN" sz="2000"/>
                        <a:t>CNT&gt;CCR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≤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  <a:endParaRPr lang="en-US" altLang="zh-CN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3731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PWM</a:t>
                      </a:r>
                      <a:r>
                        <a:rPr lang="zh-CN" altLang="en-US" sz="2000"/>
                        <a:t>模式</a:t>
                      </a:r>
                      <a:r>
                        <a:rPr lang="en-US" altLang="zh-CN" sz="2000"/>
                        <a:t>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向上计数：</a:t>
                      </a:r>
                      <a:r>
                        <a:rPr lang="en-US" altLang="zh-CN" sz="2000"/>
                        <a:t>CNT&lt;CCR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≥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  <a:endParaRPr lang="en-US" altLang="zh-CN" sz="200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向下计数：</a:t>
                      </a:r>
                      <a:r>
                        <a:rPr lang="en-US" altLang="zh-CN" sz="2000"/>
                        <a:t>CNT&gt;CCR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≤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  <a:endParaRPr lang="en-US" altLang="zh-CN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705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95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PWM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0E992-3DA9-4510-A6E8-2E9E66EEE13D}"/>
              </a:ext>
            </a:extLst>
          </p:cNvPr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7000C-6CBE-47FF-BCD8-FA50E158FF93}"/>
              </a:ext>
            </a:extLst>
          </p:cNvPr>
          <p:cNvSpPr/>
          <p:nvPr/>
        </p:nvSpPr>
        <p:spPr>
          <a:xfrm>
            <a:off x="851207" y="1541260"/>
            <a:ext cx="4049204" cy="255854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638C1-1EDE-4218-8CC9-408395168595}"/>
              </a:ext>
            </a:extLst>
          </p:cNvPr>
          <p:cNvSpPr/>
          <p:nvPr/>
        </p:nvSpPr>
        <p:spPr>
          <a:xfrm>
            <a:off x="3042119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E424B-FCD7-4318-BD26-33068497B610}"/>
              </a:ext>
            </a:extLst>
          </p:cNvPr>
          <p:cNvSpPr/>
          <p:nvPr/>
        </p:nvSpPr>
        <p:spPr>
          <a:xfrm>
            <a:off x="3042117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C621D2-275F-44F1-AADC-9F0B70F4CC02}"/>
              </a:ext>
            </a:extLst>
          </p:cNvPr>
          <p:cNvSpPr/>
          <p:nvPr/>
        </p:nvSpPr>
        <p:spPr>
          <a:xfrm>
            <a:off x="1213070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FAAC806-9559-4381-9E04-D576EE1410FC}"/>
              </a:ext>
            </a:extLst>
          </p:cNvPr>
          <p:cNvCxnSpPr>
            <a:cxnSpLocks/>
          </p:cNvCxnSpPr>
          <p:nvPr/>
        </p:nvCxnSpPr>
        <p:spPr>
          <a:xfrm>
            <a:off x="739424" y="3395135"/>
            <a:ext cx="4744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8ECD11-2350-43F9-9E50-B9E14BD3551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689343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219C999-A2EA-4A3F-9D37-932B7E2DD289}"/>
              </a:ext>
            </a:extLst>
          </p:cNvPr>
          <p:cNvSpPr/>
          <p:nvPr/>
        </p:nvSpPr>
        <p:spPr>
          <a:xfrm>
            <a:off x="2689343" y="4206844"/>
            <a:ext cx="7656925" cy="1595645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    输出比较单元</a:t>
            </a:r>
            <a:r>
              <a:rPr lang="en-US" altLang="zh-CN"/>
              <a:t>×4</a:t>
            </a:r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id="{87C643B8-F9B4-45F1-BD36-D4923693BC58}"/>
              </a:ext>
            </a:extLst>
          </p:cNvPr>
          <p:cNvSpPr/>
          <p:nvPr/>
        </p:nvSpPr>
        <p:spPr>
          <a:xfrm>
            <a:off x="3637099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3F2869F-A9B3-4B95-81A1-6BADB1667090}"/>
              </a:ext>
            </a:extLst>
          </p:cNvPr>
          <p:cNvSpPr/>
          <p:nvPr/>
        </p:nvSpPr>
        <p:spPr>
          <a:xfrm>
            <a:off x="3042117" y="4551836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</a:t>
            </a:r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/>
          </a:p>
        </p:txBody>
      </p:sp>
      <p:sp>
        <p:nvSpPr>
          <p:cNvPr id="41" name="箭头: 上下 40">
            <a:extLst>
              <a:ext uri="{FF2B5EF4-FFF2-40B4-BE49-F238E27FC236}">
                <a16:creationId xmlns:a16="http://schemas.microsoft.com/office/drawing/2014/main" id="{E8FCB256-52CE-4E8B-9C00-12344BC1755D}"/>
              </a:ext>
            </a:extLst>
          </p:cNvPr>
          <p:cNvSpPr/>
          <p:nvPr/>
        </p:nvSpPr>
        <p:spPr>
          <a:xfrm>
            <a:off x="3637099" y="3732626"/>
            <a:ext cx="308674" cy="819210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A0C8CD0-8786-43F3-AC43-58E6E2AC73A0}"/>
              </a:ext>
            </a:extLst>
          </p:cNvPr>
          <p:cNvCxnSpPr>
            <a:cxnSpLocks/>
          </p:cNvCxnSpPr>
          <p:nvPr/>
        </p:nvCxnSpPr>
        <p:spPr>
          <a:xfrm>
            <a:off x="4514574" y="4862691"/>
            <a:ext cx="3858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8D900E2-C93D-46F1-9346-7C2E43393B99}"/>
              </a:ext>
            </a:extLst>
          </p:cNvPr>
          <p:cNvSpPr/>
          <p:nvPr/>
        </p:nvSpPr>
        <p:spPr>
          <a:xfrm>
            <a:off x="4889722" y="4542223"/>
            <a:ext cx="3346245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CNT&lt;CCR</a:t>
            </a:r>
            <a:r>
              <a:rPr lang="zh-CN" altLang="en-US"/>
              <a:t>时，</a:t>
            </a:r>
            <a:r>
              <a:rPr lang="en-US" altLang="zh-CN"/>
              <a:t>REF</a:t>
            </a:r>
            <a:r>
              <a:rPr lang="zh-CN" altLang="en-US"/>
              <a:t>置有效电平</a:t>
            </a:r>
            <a:endParaRPr lang="en-US" altLang="zh-CN"/>
          </a:p>
          <a:p>
            <a:pPr algn="ctr"/>
            <a:r>
              <a:rPr lang="en-US" altLang="zh-CN"/>
              <a:t>CNT</a:t>
            </a:r>
            <a:r>
              <a:rPr lang="zh-CN" altLang="en-US"/>
              <a:t>≥</a:t>
            </a:r>
            <a:r>
              <a:rPr lang="en-US" altLang="zh-CN"/>
              <a:t>CCR</a:t>
            </a:r>
            <a:r>
              <a:rPr lang="zh-CN" altLang="en-US"/>
              <a:t>时，</a:t>
            </a:r>
            <a:r>
              <a:rPr lang="en-US" altLang="zh-CN"/>
              <a:t>REF</a:t>
            </a:r>
            <a:r>
              <a:rPr lang="zh-CN" altLang="en-US"/>
              <a:t>置无效电平</a:t>
            </a:r>
            <a:endParaRPr lang="en-US" altLang="zh-CN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94E3D84-FB6C-40D2-ADE2-8A21A13A12E6}"/>
              </a:ext>
            </a:extLst>
          </p:cNvPr>
          <p:cNvCxnSpPr>
            <a:cxnSpLocks/>
          </p:cNvCxnSpPr>
          <p:nvPr/>
        </p:nvCxnSpPr>
        <p:spPr>
          <a:xfrm>
            <a:off x="8235967" y="4862691"/>
            <a:ext cx="6242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D65CA28-0AA5-4A7C-87E6-2DFEF5C0D8A4}"/>
              </a:ext>
            </a:extLst>
          </p:cNvPr>
          <p:cNvSpPr txBox="1"/>
          <p:nvPr/>
        </p:nvSpPr>
        <p:spPr>
          <a:xfrm>
            <a:off x="8082846" y="4502972"/>
            <a:ext cx="93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REF</a:t>
            </a:r>
            <a:endParaRPr lang="en-US" altLang="zh-CN" sz="280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B725414-F754-4DA9-891C-B1DE43529343}"/>
              </a:ext>
            </a:extLst>
          </p:cNvPr>
          <p:cNvSpPr/>
          <p:nvPr/>
        </p:nvSpPr>
        <p:spPr>
          <a:xfrm>
            <a:off x="8857165" y="4551836"/>
            <a:ext cx="120688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极性选择</a:t>
            </a:r>
            <a:endParaRPr lang="en-US" altLang="zh-CN"/>
          </a:p>
          <a:p>
            <a:pPr algn="ctr"/>
            <a:r>
              <a:rPr lang="zh-CN" altLang="en-US"/>
              <a:t>输出使能</a:t>
            </a:r>
            <a:endParaRPr lang="en-US" altLang="zh-CN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AD4AA83-1098-4CBF-A9CB-AFE346E2D43D}"/>
              </a:ext>
            </a:extLst>
          </p:cNvPr>
          <p:cNvSpPr/>
          <p:nvPr/>
        </p:nvSpPr>
        <p:spPr>
          <a:xfrm>
            <a:off x="10584990" y="454222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4D29929-BFA5-4EAD-8C9D-9B3E0056D0B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0064046" y="4862691"/>
            <a:ext cx="52094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B6F32AC8-FE44-4AB2-9241-29113A80F5F3}"/>
              </a:ext>
            </a:extLst>
          </p:cNvPr>
          <p:cNvSpPr/>
          <p:nvPr/>
        </p:nvSpPr>
        <p:spPr>
          <a:xfrm>
            <a:off x="5253185" y="171065"/>
            <a:ext cx="6525664" cy="370569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B940084F-C3A6-4103-9658-4D6C2A4F7D8D}"/>
              </a:ext>
            </a:extLst>
          </p:cNvPr>
          <p:cNvGrpSpPr/>
          <p:nvPr/>
        </p:nvGrpSpPr>
        <p:grpSpPr>
          <a:xfrm>
            <a:off x="5671005" y="467637"/>
            <a:ext cx="5481138" cy="3105150"/>
            <a:chOff x="5674490" y="417247"/>
            <a:chExt cx="5481138" cy="3105150"/>
          </a:xfrm>
        </p:grpSpPr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C0E22218-B6D6-49EA-A7E9-F338E1B02EF3}"/>
                </a:ext>
              </a:extLst>
            </p:cNvPr>
            <p:cNvGrpSpPr/>
            <p:nvPr/>
          </p:nvGrpSpPr>
          <p:grpSpPr>
            <a:xfrm>
              <a:off x="6152445" y="417247"/>
              <a:ext cx="5003183" cy="3105150"/>
              <a:chOff x="4723089" y="3222064"/>
              <a:chExt cx="5003183" cy="3105150"/>
            </a:xfrm>
          </p:grpSpPr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D076CCEF-96C8-4C9F-B4A6-56B016AA93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222064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C4F1CC80-CAEF-4214-AA47-DA70800D9F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038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F629CE15-9B24-477F-B4A2-7ABEE950B9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CA321AE5-8A4A-4F35-B410-BAA8C14967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363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5D787BCA-7AEF-4BAD-8BA5-A373C6D380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9788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B0C2DAFF-F41F-41A3-91AE-03698C12F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5B19ED35-B9DA-4690-B518-C7E82AF655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3491645"/>
                <a:ext cx="4593608" cy="0"/>
              </a:xfrm>
              <a:prstGeom prst="line">
                <a:avLst/>
              </a:prstGeom>
              <a:ln w="2857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681A4D15-F086-4269-8318-A0A1B082C3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4476112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968CB586-0266-47CB-AF41-3855EB47C1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50E16BDA-0DFF-4ECD-BF6D-B78C6EF381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F55126C2-2527-4433-97BE-54AD115C4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F2C851A6-CF30-4CDD-9EE5-5B122EA383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30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21F85B2D-C3B8-4572-8254-91F36601E4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2A9A115A-28F6-49D1-9435-DE27D8D206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4158436"/>
                <a:ext cx="459360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>
                <a:extLst>
                  <a:ext uri="{FF2B5EF4-FFF2-40B4-BE49-F238E27FC236}">
                    <a16:creationId xmlns:a16="http://schemas.microsoft.com/office/drawing/2014/main" id="{7E9CE02C-6E05-4FEF-A5CA-DDB26E460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6152897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直接箭头连接符 129">
                <a:extLst>
                  <a:ext uri="{FF2B5EF4-FFF2-40B4-BE49-F238E27FC236}">
                    <a16:creationId xmlns:a16="http://schemas.microsoft.com/office/drawing/2014/main" id="{F90A6C1C-94C2-47E1-81DF-0D643F1B86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4898849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05E11743-90B0-45BF-89B8-A602AA478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5240557"/>
                <a:ext cx="467298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86E9F816-33BA-46ED-982B-9465712AB5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6152897"/>
                <a:ext cx="101207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08B54B98-CD3A-43EC-9BB9-668496E7E5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7223" y="5252409"/>
                <a:ext cx="45477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>
                <a:extLst>
                  <a:ext uri="{FF2B5EF4-FFF2-40B4-BE49-F238E27FC236}">
                    <a16:creationId xmlns:a16="http://schemas.microsoft.com/office/drawing/2014/main" id="{55672E3E-FC45-437D-8B09-32A250871C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993" y="6152897"/>
                <a:ext cx="10198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30E6D05A-56DF-4D11-BCDF-73AD74014E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257" y="5234344"/>
                <a:ext cx="459531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id="{4DE3550C-F30A-450D-8140-B5DE40BB41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6152897"/>
                <a:ext cx="102958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5D94B6CA-1A0F-4ED2-A193-5E7711E729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C8126F6A-DAA1-43E8-B06C-AFCB693EB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2461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7F19B93A-D8E0-46A9-8AFA-3366AA74A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3490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12D1592F-7FE7-4E31-97E7-3A1E43874B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829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8B715F95-D294-4C9C-8204-F1F89F4755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5F6557AF-47E9-40E0-B7CC-362F4D68CDA9}"/>
                </a:ext>
              </a:extLst>
            </p:cNvPr>
            <p:cNvSpPr txBox="1"/>
            <p:nvPr/>
          </p:nvSpPr>
          <p:spPr>
            <a:xfrm>
              <a:off x="5674490" y="1514799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0</a:t>
              </a:r>
              <a:endParaRPr lang="en-US" altLang="zh-CN" sz="2000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6156B0EE-E7C5-476E-8A66-69C6601C0D99}"/>
                </a:ext>
              </a:extLst>
            </p:cNvPr>
            <p:cNvSpPr txBox="1"/>
            <p:nvPr/>
          </p:nvSpPr>
          <p:spPr>
            <a:xfrm>
              <a:off x="5674490" y="1198460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30</a:t>
              </a:r>
              <a:endParaRPr lang="en-US" altLang="zh-CN" sz="2000"/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BE551172-066C-48FA-90BF-5357B94AB991}"/>
                </a:ext>
              </a:extLst>
            </p:cNvPr>
            <p:cNvSpPr txBox="1"/>
            <p:nvPr/>
          </p:nvSpPr>
          <p:spPr>
            <a:xfrm>
              <a:off x="5674490" y="538301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99</a:t>
              </a:r>
              <a:endParaRPr lang="en-US" altLang="zh-CN" sz="2000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71CD9B00-36FB-4006-B42E-D8D460774951}"/>
              </a:ext>
            </a:extLst>
          </p:cNvPr>
          <p:cNvSpPr/>
          <p:nvPr/>
        </p:nvSpPr>
        <p:spPr>
          <a:xfrm>
            <a:off x="856274" y="4551836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运行控制</a:t>
            </a:r>
            <a:endParaRPr lang="en-US" altLang="zh-CN"/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id="{03B57A46-265A-44C7-939F-4259FAC8533E}"/>
              </a:ext>
            </a:extLst>
          </p:cNvPr>
          <p:cNvSpPr/>
          <p:nvPr/>
        </p:nvSpPr>
        <p:spPr>
          <a:xfrm rot="16200000">
            <a:off x="1364577" y="4171019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610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参数计算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4730641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频率：</a:t>
            </a:r>
            <a:r>
              <a:rPr lang="en-US" altLang="zh-CN" sz="2800"/>
              <a:t>	Freq = CK_PSC / (PSC</a:t>
            </a:r>
            <a:r>
              <a:rPr lang="zh-CN" altLang="en-US" sz="2800"/>
              <a:t> </a:t>
            </a:r>
            <a:r>
              <a:rPr lang="en-US" altLang="zh-CN" sz="2800"/>
              <a:t>+ 1)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占空比：</a:t>
            </a:r>
            <a:r>
              <a:rPr lang="en-US" altLang="zh-CN" sz="2800"/>
              <a:t>	Duty = CCR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分辨率：</a:t>
            </a:r>
            <a:r>
              <a:rPr lang="en-US" altLang="zh-CN" sz="2800"/>
              <a:t>	Reso = 1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7D4A608-9446-44BE-A0AF-3337AF22E760}"/>
              </a:ext>
            </a:extLst>
          </p:cNvPr>
          <p:cNvGrpSpPr/>
          <p:nvPr/>
        </p:nvGrpSpPr>
        <p:grpSpPr>
          <a:xfrm>
            <a:off x="3355430" y="1186233"/>
            <a:ext cx="5481138" cy="3105150"/>
            <a:chOff x="5674490" y="417247"/>
            <a:chExt cx="5481138" cy="31051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223CBF2-9750-4B94-B6B0-48D6ADC44195}"/>
                </a:ext>
              </a:extLst>
            </p:cNvPr>
            <p:cNvGrpSpPr/>
            <p:nvPr/>
          </p:nvGrpSpPr>
          <p:grpSpPr>
            <a:xfrm>
              <a:off x="6152445" y="417247"/>
              <a:ext cx="5003183" cy="3105150"/>
              <a:chOff x="4723089" y="3222064"/>
              <a:chExt cx="5003183" cy="3105150"/>
            </a:xfrm>
          </p:grpSpPr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27469D5F-D7EE-49F3-AC44-9E0315E44D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222064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79AA2367-BEC7-4FC0-B35E-77DE355992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038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B9E4A6C2-F730-44AE-B316-32632A8750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87988C2D-D9AB-47A2-A9AC-61CC93B75C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363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AF8941AA-4B17-4FEB-A01A-76938EB475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9788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8E539171-B1F7-4059-9392-F815B40E99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9F319304-B98A-40EE-A065-9323DBEA5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3491645"/>
                <a:ext cx="4593608" cy="0"/>
              </a:xfrm>
              <a:prstGeom prst="line">
                <a:avLst/>
              </a:prstGeom>
              <a:ln w="2857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9143613A-22E9-4177-8C30-1BC32F468A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4476112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FCF1F7BC-A2DF-4B1C-AE6B-C0721E4145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9C2B0F44-BD8C-40FE-922A-9F3DB0BF0A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F3ED5A24-316E-4A1A-BA30-D6FCC6F5A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422BCF60-D534-4B58-9E44-67357C25F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30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00338394-0D80-4B81-B420-18913AF584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F8C531D7-653D-4639-AA56-A76C1617D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4158436"/>
                <a:ext cx="459360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81E67F51-1D19-4E4B-B5DB-FF7E06432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6152897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55FB22ED-12D9-4877-917F-029EBF94C3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4898849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BE3E99FC-2A6C-4CFE-A486-A0CD93B4E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5240557"/>
                <a:ext cx="467298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85845933-5C0E-4178-AF1F-2FBC63523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6152897"/>
                <a:ext cx="101207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27442EA4-50E5-4A75-9C4B-02E11CFD0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7223" y="5252409"/>
                <a:ext cx="45477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FFB6BE38-F50B-4E2F-9D70-9C3B06E026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993" y="6152897"/>
                <a:ext cx="10198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8C412D24-68BD-4D6F-A315-112DE0C47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257" y="5234344"/>
                <a:ext cx="459531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CF064BC0-01E0-4AE8-B2B3-8E94D66B0A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6152897"/>
                <a:ext cx="102958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959605BA-CF95-4D5C-AC34-510CB12C1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3BBC73ED-D04D-4DBA-B8EB-215648284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2461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6901B5A9-CFE8-4E60-A31D-499109F184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3490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E839C06A-B07C-4A0E-9C62-4C52E5E20C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829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BC5BE679-6A41-47C8-B2BB-A2F9DC036C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AB28DA5-475C-41F9-B2E4-66A43E7F7CB2}"/>
                </a:ext>
              </a:extLst>
            </p:cNvPr>
            <p:cNvSpPr txBox="1"/>
            <p:nvPr/>
          </p:nvSpPr>
          <p:spPr>
            <a:xfrm>
              <a:off x="5674490" y="1514799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0</a:t>
              </a:r>
              <a:endParaRPr lang="en-US" altLang="zh-CN" sz="20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94FB23-EA6C-438F-A8A0-46CEC8BECC20}"/>
                </a:ext>
              </a:extLst>
            </p:cNvPr>
            <p:cNvSpPr txBox="1"/>
            <p:nvPr/>
          </p:nvSpPr>
          <p:spPr>
            <a:xfrm>
              <a:off x="5674490" y="1198460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30</a:t>
              </a:r>
              <a:endParaRPr lang="en-US" altLang="zh-CN" sz="200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46017B6-D9F0-430B-B46D-AFDEF3A7C7F4}"/>
                </a:ext>
              </a:extLst>
            </p:cNvPr>
            <p:cNvSpPr txBox="1"/>
            <p:nvPr/>
          </p:nvSpPr>
          <p:spPr>
            <a:xfrm>
              <a:off x="5674490" y="538301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99</a:t>
              </a:r>
              <a:endParaRPr lang="en-US" altLang="zh-CN" sz="2000"/>
            </a:p>
          </p:txBody>
        </p:sp>
      </p:grpSp>
    </p:spTree>
    <p:extLst>
      <p:ext uri="{BB962C8B-B14F-4D97-AF65-F5344CB8AC3E}">
        <p14:creationId xmlns:p14="http://schemas.microsoft.com/office/powerpoint/2010/main" val="229363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STM32F103C8T6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52053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系列：主流系列</a:t>
            </a:r>
            <a:r>
              <a:rPr lang="en-US" altLang="zh-CN" sz="2800"/>
              <a:t>STM32F1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内核：</a:t>
            </a:r>
            <a:r>
              <a:rPr lang="en-US" altLang="zh-CN" sz="2800"/>
              <a:t>ARM Cortex-M3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主频：</a:t>
            </a:r>
            <a:r>
              <a:rPr lang="en-US" altLang="zh-CN" sz="2800"/>
              <a:t>72MHz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RAM</a:t>
            </a:r>
            <a:r>
              <a:rPr lang="zh-CN" altLang="en-US" sz="2800"/>
              <a:t>：</a:t>
            </a:r>
            <a:r>
              <a:rPr lang="en-US" altLang="zh-CN" sz="2800"/>
              <a:t>20K</a:t>
            </a:r>
            <a:r>
              <a:rPr lang="zh-CN" altLang="en-US" sz="2800"/>
              <a:t>（</a:t>
            </a:r>
            <a:r>
              <a:rPr lang="en-US" altLang="zh-CN" sz="2800"/>
              <a:t>SRAM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ROM</a:t>
            </a:r>
            <a:r>
              <a:rPr lang="zh-CN" altLang="en-US" sz="2800"/>
              <a:t>：</a:t>
            </a:r>
            <a:r>
              <a:rPr lang="en-US" altLang="zh-CN" sz="2800"/>
              <a:t>64K</a:t>
            </a:r>
            <a:r>
              <a:rPr lang="zh-CN" altLang="en-US" sz="2800"/>
              <a:t>（</a:t>
            </a:r>
            <a:r>
              <a:rPr lang="en-US" altLang="zh-CN" sz="2800"/>
              <a:t>Flash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供电：</a:t>
            </a:r>
            <a:r>
              <a:rPr lang="en-US" altLang="zh-CN" sz="2800"/>
              <a:t>2.0~3.6V</a:t>
            </a:r>
            <a:r>
              <a:rPr lang="zh-CN" altLang="en-US" sz="2800"/>
              <a:t>（标准</a:t>
            </a:r>
            <a:r>
              <a:rPr lang="en-US" altLang="zh-CN" sz="2800"/>
              <a:t>3.3V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封装：</a:t>
            </a:r>
            <a:r>
              <a:rPr lang="en-US" altLang="zh-CN" sz="2800"/>
              <a:t>LQFP48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59F095-9B7D-4B06-B0AC-9EB6782F1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t="16531" r="9328" b="7372"/>
          <a:stretch/>
        </p:blipFill>
        <p:spPr>
          <a:xfrm>
            <a:off x="7147931" y="2004058"/>
            <a:ext cx="3557239" cy="286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49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舵机简介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舵机是一种根据输入</a:t>
            </a:r>
            <a:r>
              <a:rPr lang="en-US" altLang="zh-CN" sz="2800"/>
              <a:t>PWM</a:t>
            </a:r>
            <a:r>
              <a:rPr lang="zh-CN" altLang="en-US" sz="2800"/>
              <a:t>信号占空比来控制输出角度的装置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</a:t>
            </a:r>
            <a:r>
              <a:rPr lang="en-US" altLang="zh-CN" sz="2800"/>
              <a:t>PWM</a:t>
            </a:r>
            <a:r>
              <a:rPr lang="zh-CN" altLang="en-US" sz="2800"/>
              <a:t>信号要求：周期为</a:t>
            </a:r>
            <a:r>
              <a:rPr lang="en-US" altLang="zh-CN" sz="2800"/>
              <a:t>20ms</a:t>
            </a:r>
            <a:r>
              <a:rPr lang="zh-CN" altLang="en-US" sz="2800"/>
              <a:t>，高电平宽度为</a:t>
            </a:r>
            <a:r>
              <a:rPr lang="en-US" altLang="zh-CN" sz="2800"/>
              <a:t>0.5ms~2.5ms</a:t>
            </a:r>
          </a:p>
        </p:txBody>
      </p:sp>
      <p:pic>
        <p:nvPicPr>
          <p:cNvPr id="1030" name="Picture 6" descr="https://gimg2.baidu.com/image_search/src=http%3A%2F%2Fwww.chinabaike.com%2Fuploads%2Fallimg%2F110411%2F2330511418-1.jpg&amp;refer=http%3A%2F%2Fwww.chinabaike.com&amp;app=2002&amp;size=f9999,10000&amp;q=a80&amp;n=0&amp;g=0n&amp;fmt=jpeg?sec=1646831977&amp;t=d31e8ec4273de9da0a251316a9982c0b">
            <a:extLst>
              <a:ext uri="{FF2B5EF4-FFF2-40B4-BE49-F238E27FC236}">
                <a16:creationId xmlns:a16="http://schemas.microsoft.com/office/drawing/2014/main" id="{A117AF04-4C7A-4524-8FFD-CE49CE7C3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r="3964" b="8336"/>
          <a:stretch/>
        </p:blipFill>
        <p:spPr bwMode="auto">
          <a:xfrm>
            <a:off x="7786657" y="2679878"/>
            <a:ext cx="3383646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mg0.baidu.com/it/u=2669513282,929330867&amp;fm=253&amp;fmt=auto&amp;app=138&amp;f=JPEG?w=500&amp;h=500">
            <a:extLst>
              <a:ext uri="{FF2B5EF4-FFF2-40B4-BE49-F238E27FC236}">
                <a16:creationId xmlns:a16="http://schemas.microsoft.com/office/drawing/2014/main" id="{7B3B5C93-D2B4-4BF8-968D-FDA4033A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80" y="2679878"/>
            <a:ext cx="3383424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img1.baidu.com/it/u=3615405252,2060650159&amp;fm=253&amp;fmt=auto&amp;app=138&amp;f=JPEG?w=500&amp;h=667">
            <a:extLst>
              <a:ext uri="{FF2B5EF4-FFF2-40B4-BE49-F238E27FC236}">
                <a16:creationId xmlns:a16="http://schemas.microsoft.com/office/drawing/2014/main" id="{3F11C216-2BA0-4EC7-8A42-71AA4F7E8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t="13711" r="3573" b="4814"/>
          <a:stretch/>
        </p:blipFill>
        <p:spPr bwMode="auto">
          <a:xfrm>
            <a:off x="4591556" y="2679878"/>
            <a:ext cx="2862549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002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5" name="Picture 8" descr="http://mms2.baidu.com/it/u=4164892371,999549868&amp;fm=253&amp;app=138&amp;f=JPEG&amp;fmt=auto&amp;q=75?w=500&amp;h=181">
            <a:extLst>
              <a:ext uri="{FF2B5EF4-FFF2-40B4-BE49-F238E27FC236}">
                <a16:creationId xmlns:a16="http://schemas.microsoft.com/office/drawing/2014/main" id="{F8A9C4BC-5EF9-4E28-9115-946314F19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67" y="1254554"/>
            <a:ext cx="4199467" cy="152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CE9ECA9-5541-4E4E-A4FF-27903325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143" y="3101717"/>
            <a:ext cx="7285714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133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直流电机及驱动简介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直流电机是一种将电能转换为机械能的装置，有两个电极，当电极正接时，电机正转，当电极反接时，电机反转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直流电机属于大功率器件，</a:t>
            </a:r>
            <a:r>
              <a:rPr lang="en-US" altLang="zh-CN" sz="2800"/>
              <a:t>GPIO</a:t>
            </a:r>
            <a:r>
              <a:rPr lang="zh-CN" altLang="en-US" sz="2800"/>
              <a:t>口无法直接驱动，需要配合电机驱动电路来操作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TB6612</a:t>
            </a:r>
            <a:r>
              <a:rPr lang="zh-CN" altLang="en-US" sz="2800"/>
              <a:t>是一款双路</a:t>
            </a:r>
            <a:r>
              <a:rPr lang="en-US" altLang="zh-CN" sz="2800"/>
              <a:t>H</a:t>
            </a:r>
            <a:r>
              <a:rPr lang="zh-CN" altLang="en-US" sz="2800"/>
              <a:t>桥型的直流电机驱动芯片，可以驱动两个直流电机并且控制其转速和方向</a:t>
            </a:r>
            <a:endParaRPr lang="en-US" altLang="zh-CN" sz="28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4B8270-EDAD-454D-8A9C-13DFCB146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78" y="4049496"/>
            <a:ext cx="2176827" cy="21768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4283E6-69D7-4C7F-B5E3-4EABA552B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157" y="4049496"/>
            <a:ext cx="2554311" cy="21768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472C74-F3AD-479F-9BAC-12DC90A07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220" y="4049496"/>
            <a:ext cx="2597877" cy="21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657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09E7F8-414A-4745-A797-37CF91A60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176" y="618932"/>
            <a:ext cx="4417648" cy="56201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1A548A-7D92-40A6-AA5E-76AE8E666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573" y="1253959"/>
            <a:ext cx="4942427" cy="498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695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输入捕获简介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IC</a:t>
            </a:r>
            <a:r>
              <a:rPr lang="zh-CN" altLang="en-US" sz="2800"/>
              <a:t>（</a:t>
            </a:r>
            <a:r>
              <a:rPr lang="en-US" altLang="zh-CN" sz="2800"/>
              <a:t>Input Capture</a:t>
            </a:r>
            <a:r>
              <a:rPr lang="zh-CN" altLang="en-US" sz="2800"/>
              <a:t>）输入捕获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输入捕获模式下，当通道输入引脚出现指定电平跳变时，当前</a:t>
            </a:r>
            <a:r>
              <a:rPr lang="en-US" altLang="zh-CN" sz="2800"/>
              <a:t>CNT</a:t>
            </a:r>
            <a:r>
              <a:rPr lang="zh-CN" altLang="en-US" sz="2800"/>
              <a:t>的值将被锁存到</a:t>
            </a:r>
            <a:r>
              <a:rPr lang="en-US" altLang="zh-CN" sz="2800"/>
              <a:t>CCR</a:t>
            </a:r>
            <a:r>
              <a:rPr lang="zh-CN" altLang="en-US" sz="2800"/>
              <a:t>中，可用于测量</a:t>
            </a:r>
            <a:r>
              <a:rPr lang="en-US" altLang="zh-CN" sz="2800"/>
              <a:t>PWM</a:t>
            </a:r>
            <a:r>
              <a:rPr lang="zh-CN" altLang="en-US" sz="2800"/>
              <a:t>波形的频率、占空比、脉冲间隔、电平持续时间等参数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每个高级定时器和通用定时器都拥有</a:t>
            </a:r>
            <a:r>
              <a:rPr lang="en-US" altLang="zh-CN" sz="2800"/>
              <a:t>4</a:t>
            </a:r>
            <a:r>
              <a:rPr lang="zh-CN" altLang="en-US" sz="2800"/>
              <a:t>个输入捕获通道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可配置为</a:t>
            </a:r>
            <a:r>
              <a:rPr lang="en-US" altLang="zh-CN" sz="2800"/>
              <a:t>PWMI</a:t>
            </a:r>
            <a:r>
              <a:rPr lang="zh-CN" altLang="en-US" sz="2800"/>
              <a:t>模式，同时测量频率和占空比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可配合主从触发模式，实现硬件全自动测量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8936081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频率测量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917828" y="2896934"/>
            <a:ext cx="155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闸门时间 </a:t>
            </a:r>
            <a:r>
              <a:rPr lang="en-US" altLang="zh-CN"/>
              <a:t>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393996-EC87-484C-A37D-73B7DF410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96" y="998067"/>
            <a:ext cx="10647808" cy="1323322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BFBFD06D-2B19-49D4-80F2-42D1AD8A62E9}"/>
              </a:ext>
            </a:extLst>
          </p:cNvPr>
          <p:cNvGrpSpPr/>
          <p:nvPr/>
        </p:nvGrpSpPr>
        <p:grpSpPr>
          <a:xfrm>
            <a:off x="8804096" y="2127443"/>
            <a:ext cx="1065213" cy="462994"/>
            <a:chOff x="8807270" y="2578894"/>
            <a:chExt cx="1065213" cy="462994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C0853A8-1FCD-4EDE-81FD-BB6118AEB5FD}"/>
                </a:ext>
              </a:extLst>
            </p:cNvPr>
            <p:cNvCxnSpPr>
              <a:cxnSpLocks/>
            </p:cNvCxnSpPr>
            <p:nvPr/>
          </p:nvCxnSpPr>
          <p:spPr>
            <a:xfrm>
              <a:off x="9872483" y="2578894"/>
              <a:ext cx="0" cy="46299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9E89F8E-8B68-48C8-A416-475FBB156008}"/>
                </a:ext>
              </a:extLst>
            </p:cNvPr>
            <p:cNvCxnSpPr>
              <a:cxnSpLocks/>
            </p:cNvCxnSpPr>
            <p:nvPr/>
          </p:nvCxnSpPr>
          <p:spPr>
            <a:xfrm>
              <a:off x="8807270" y="2578894"/>
              <a:ext cx="0" cy="46299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33BAE478-625D-42CB-9C40-3151C15C01B8}"/>
                </a:ext>
              </a:extLst>
            </p:cNvPr>
            <p:cNvCxnSpPr>
              <a:cxnSpLocks/>
            </p:cNvCxnSpPr>
            <p:nvPr/>
          </p:nvCxnSpPr>
          <p:spPr>
            <a:xfrm>
              <a:off x="8807270" y="2902459"/>
              <a:ext cx="1065213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8CF44452-290E-403B-A78F-461F2C42348B}"/>
                </a:ext>
              </a:extLst>
            </p:cNvPr>
            <p:cNvCxnSpPr>
              <a:cxnSpLocks/>
            </p:cNvCxnSpPr>
            <p:nvPr/>
          </p:nvCxnSpPr>
          <p:spPr>
            <a:xfrm>
              <a:off x="8887146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3C22ED4-38F9-4C5A-8E02-D01FCD189985}"/>
                </a:ext>
              </a:extLst>
            </p:cNvPr>
            <p:cNvCxnSpPr>
              <a:cxnSpLocks/>
            </p:cNvCxnSpPr>
            <p:nvPr/>
          </p:nvCxnSpPr>
          <p:spPr>
            <a:xfrm>
              <a:off x="8973300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FA08A27-1AA8-4CCD-92A0-A6440F8DAFD2}"/>
                </a:ext>
              </a:extLst>
            </p:cNvPr>
            <p:cNvCxnSpPr>
              <a:cxnSpLocks/>
            </p:cNvCxnSpPr>
            <p:nvPr/>
          </p:nvCxnSpPr>
          <p:spPr>
            <a:xfrm>
              <a:off x="9059454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0F5ABF7-B694-42C5-9AFE-A6B628449C5C}"/>
                </a:ext>
              </a:extLst>
            </p:cNvPr>
            <p:cNvCxnSpPr>
              <a:cxnSpLocks/>
            </p:cNvCxnSpPr>
            <p:nvPr/>
          </p:nvCxnSpPr>
          <p:spPr>
            <a:xfrm>
              <a:off x="9145608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3A2E0AD-50FF-4518-B223-B98935AABC91}"/>
                </a:ext>
              </a:extLst>
            </p:cNvPr>
            <p:cNvCxnSpPr>
              <a:cxnSpLocks/>
            </p:cNvCxnSpPr>
            <p:nvPr/>
          </p:nvCxnSpPr>
          <p:spPr>
            <a:xfrm>
              <a:off x="9231762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DB679F9-1033-4A17-A9FD-D8BE5777DFDA}"/>
                </a:ext>
              </a:extLst>
            </p:cNvPr>
            <p:cNvCxnSpPr>
              <a:cxnSpLocks/>
            </p:cNvCxnSpPr>
            <p:nvPr/>
          </p:nvCxnSpPr>
          <p:spPr>
            <a:xfrm>
              <a:off x="9317916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13626821-CC60-4847-A846-6CD3C972951A}"/>
                </a:ext>
              </a:extLst>
            </p:cNvPr>
            <p:cNvCxnSpPr>
              <a:cxnSpLocks/>
            </p:cNvCxnSpPr>
            <p:nvPr/>
          </p:nvCxnSpPr>
          <p:spPr>
            <a:xfrm>
              <a:off x="9404070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C318FE10-7936-44FA-B425-7B1AB8D6358B}"/>
                </a:ext>
              </a:extLst>
            </p:cNvPr>
            <p:cNvCxnSpPr>
              <a:cxnSpLocks/>
            </p:cNvCxnSpPr>
            <p:nvPr/>
          </p:nvCxnSpPr>
          <p:spPr>
            <a:xfrm>
              <a:off x="9490224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99BBF2EB-0898-4EEF-BD3A-56600E676122}"/>
                </a:ext>
              </a:extLst>
            </p:cNvPr>
            <p:cNvCxnSpPr>
              <a:cxnSpLocks/>
            </p:cNvCxnSpPr>
            <p:nvPr/>
          </p:nvCxnSpPr>
          <p:spPr>
            <a:xfrm>
              <a:off x="9576378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8118FE6-C164-48DC-BD8A-D02A9EFB19B3}"/>
                </a:ext>
              </a:extLst>
            </p:cNvPr>
            <p:cNvCxnSpPr>
              <a:cxnSpLocks/>
            </p:cNvCxnSpPr>
            <p:nvPr/>
          </p:nvCxnSpPr>
          <p:spPr>
            <a:xfrm>
              <a:off x="9662532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4E97C1EA-5F86-4BF3-A595-5C23241DBBBD}"/>
                </a:ext>
              </a:extLst>
            </p:cNvPr>
            <p:cNvCxnSpPr>
              <a:cxnSpLocks/>
            </p:cNvCxnSpPr>
            <p:nvPr/>
          </p:nvCxnSpPr>
          <p:spPr>
            <a:xfrm>
              <a:off x="9748686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5A15BC1-4D91-4003-9377-548F7F67BD74}"/>
                </a:ext>
              </a:extLst>
            </p:cNvPr>
            <p:cNvCxnSpPr>
              <a:cxnSpLocks/>
            </p:cNvCxnSpPr>
            <p:nvPr/>
          </p:nvCxnSpPr>
          <p:spPr>
            <a:xfrm>
              <a:off x="9834843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F59E56A-608F-4554-8EF9-CAFB9794515B}"/>
              </a:ext>
            </a:extLst>
          </p:cNvPr>
          <p:cNvGrpSpPr/>
          <p:nvPr/>
        </p:nvGrpSpPr>
        <p:grpSpPr>
          <a:xfrm>
            <a:off x="1162833" y="2151255"/>
            <a:ext cx="1065213" cy="439182"/>
            <a:chOff x="8807270" y="2602706"/>
            <a:chExt cx="1065213" cy="439182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293CCC2-A086-417B-BAD8-CB52360473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2483" y="2751463"/>
              <a:ext cx="0" cy="2904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7E70FA01-FF67-4DD4-BB93-D8892AB3CFA3}"/>
                </a:ext>
              </a:extLst>
            </p:cNvPr>
            <p:cNvCxnSpPr>
              <a:cxnSpLocks/>
            </p:cNvCxnSpPr>
            <p:nvPr/>
          </p:nvCxnSpPr>
          <p:spPr>
            <a:xfrm>
              <a:off x="8807270" y="2751463"/>
              <a:ext cx="0" cy="2904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7F0C4DB4-C41D-43E2-B110-25A804EAA772}"/>
                </a:ext>
              </a:extLst>
            </p:cNvPr>
            <p:cNvCxnSpPr>
              <a:cxnSpLocks/>
            </p:cNvCxnSpPr>
            <p:nvPr/>
          </p:nvCxnSpPr>
          <p:spPr>
            <a:xfrm>
              <a:off x="8807270" y="2902459"/>
              <a:ext cx="1065213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F21534D-609F-426D-9E93-2FC269437B81}"/>
                </a:ext>
              </a:extLst>
            </p:cNvPr>
            <p:cNvCxnSpPr>
              <a:cxnSpLocks/>
            </p:cNvCxnSpPr>
            <p:nvPr/>
          </p:nvCxnSpPr>
          <p:spPr>
            <a:xfrm>
              <a:off x="8899053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B01D0207-AEEA-4DD2-9F27-2E293A14BB44}"/>
                </a:ext>
              </a:extLst>
            </p:cNvPr>
            <p:cNvCxnSpPr>
              <a:cxnSpLocks/>
            </p:cNvCxnSpPr>
            <p:nvPr/>
          </p:nvCxnSpPr>
          <p:spPr>
            <a:xfrm>
              <a:off x="9013562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896D6775-3B2A-47AC-8E5E-2D6B4DA10DC7}"/>
                </a:ext>
              </a:extLst>
            </p:cNvPr>
            <p:cNvCxnSpPr>
              <a:cxnSpLocks/>
            </p:cNvCxnSpPr>
            <p:nvPr/>
          </p:nvCxnSpPr>
          <p:spPr>
            <a:xfrm>
              <a:off x="9137596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DC6890A7-D0B8-4DD4-8DC6-E2A60A2D8A58}"/>
                </a:ext>
              </a:extLst>
            </p:cNvPr>
            <p:cNvCxnSpPr>
              <a:cxnSpLocks/>
            </p:cNvCxnSpPr>
            <p:nvPr/>
          </p:nvCxnSpPr>
          <p:spPr>
            <a:xfrm>
              <a:off x="9289120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A1A32239-891A-4C0C-9E80-99545B5DE886}"/>
                </a:ext>
              </a:extLst>
            </p:cNvPr>
            <p:cNvCxnSpPr>
              <a:cxnSpLocks/>
            </p:cNvCxnSpPr>
            <p:nvPr/>
          </p:nvCxnSpPr>
          <p:spPr>
            <a:xfrm>
              <a:off x="9478742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63AB05F2-64EB-4A87-82C1-79D036DA8231}"/>
                </a:ext>
              </a:extLst>
            </p:cNvPr>
            <p:cNvCxnSpPr>
              <a:cxnSpLocks/>
            </p:cNvCxnSpPr>
            <p:nvPr/>
          </p:nvCxnSpPr>
          <p:spPr>
            <a:xfrm>
              <a:off x="9704294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07BB9BE3-838D-4A64-86E9-2B2257C47E66}"/>
              </a:ext>
            </a:extLst>
          </p:cNvPr>
          <p:cNvCxnSpPr/>
          <p:nvPr/>
        </p:nvCxnSpPr>
        <p:spPr>
          <a:xfrm>
            <a:off x="1162833" y="2723787"/>
            <a:ext cx="10652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43050D3B-76CE-41B7-9A56-7354A46F03EE}"/>
              </a:ext>
            </a:extLst>
          </p:cNvPr>
          <p:cNvCxnSpPr>
            <a:cxnSpLocks/>
          </p:cNvCxnSpPr>
          <p:nvPr/>
        </p:nvCxnSpPr>
        <p:spPr>
          <a:xfrm>
            <a:off x="2229763" y="2590437"/>
            <a:ext cx="0" cy="28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54A16A7-A70D-4704-83EB-8AF3F8FB44A3}"/>
              </a:ext>
            </a:extLst>
          </p:cNvPr>
          <p:cNvCxnSpPr>
            <a:cxnSpLocks/>
          </p:cNvCxnSpPr>
          <p:nvPr/>
        </p:nvCxnSpPr>
        <p:spPr>
          <a:xfrm>
            <a:off x="1160570" y="2590437"/>
            <a:ext cx="0" cy="28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450DF74C-A7DA-40FF-A1CB-EA314A1F8621}"/>
              </a:ext>
            </a:extLst>
          </p:cNvPr>
          <p:cNvSpPr txBox="1"/>
          <p:nvPr/>
        </p:nvSpPr>
        <p:spPr>
          <a:xfrm>
            <a:off x="8152577" y="2896934"/>
            <a:ext cx="155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标准频率 </a:t>
            </a:r>
            <a:r>
              <a:rPr lang="en-US" altLang="zh-CN"/>
              <a:t>f</a:t>
            </a:r>
            <a:r>
              <a:rPr lang="en-US" altLang="zh-CN" baseline="-25000"/>
              <a:t>c</a:t>
            </a:r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E2F75509-D9F1-4810-B521-FDE1794B7D04}"/>
              </a:ext>
            </a:extLst>
          </p:cNvPr>
          <p:cNvCxnSpPr>
            <a:cxnSpLocks/>
          </p:cNvCxnSpPr>
          <p:nvPr/>
        </p:nvCxnSpPr>
        <p:spPr>
          <a:xfrm>
            <a:off x="8667751" y="2723787"/>
            <a:ext cx="216221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1F5F87C3-D5C1-49A6-992F-B5E261A047CB}"/>
              </a:ext>
            </a:extLst>
          </p:cNvPr>
          <p:cNvCxnSpPr>
            <a:cxnSpLocks/>
          </p:cNvCxnSpPr>
          <p:nvPr/>
        </p:nvCxnSpPr>
        <p:spPr>
          <a:xfrm>
            <a:off x="8975532" y="2467961"/>
            <a:ext cx="0" cy="397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5F947085-79C6-40DE-BDE3-100116A2E238}"/>
              </a:ext>
            </a:extLst>
          </p:cNvPr>
          <p:cNvCxnSpPr>
            <a:cxnSpLocks/>
          </p:cNvCxnSpPr>
          <p:nvPr/>
        </p:nvCxnSpPr>
        <p:spPr>
          <a:xfrm>
            <a:off x="8883972" y="2467961"/>
            <a:ext cx="0" cy="405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A5516372-E427-4431-9162-2749A9194D82}"/>
              </a:ext>
            </a:extLst>
          </p:cNvPr>
          <p:cNvCxnSpPr>
            <a:cxnSpLocks/>
          </p:cNvCxnSpPr>
          <p:nvPr/>
        </p:nvCxnSpPr>
        <p:spPr>
          <a:xfrm>
            <a:off x="8804096" y="2723787"/>
            <a:ext cx="252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F9775625-E8F9-4C38-9EB7-38C6B89E51B5}"/>
              </a:ext>
            </a:extLst>
          </p:cNvPr>
          <p:cNvCxnSpPr>
            <a:cxnSpLocks/>
          </p:cNvCxnSpPr>
          <p:nvPr/>
        </p:nvCxnSpPr>
        <p:spPr>
          <a:xfrm flipH="1">
            <a:off x="8970126" y="2723787"/>
            <a:ext cx="216221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5E3B23A5-6C0E-4572-AC8B-E288F94F6312}"/>
              </a:ext>
            </a:extLst>
          </p:cNvPr>
          <p:cNvCxnSpPr>
            <a:cxnSpLocks/>
          </p:cNvCxnSpPr>
          <p:nvPr/>
        </p:nvCxnSpPr>
        <p:spPr>
          <a:xfrm>
            <a:off x="5306118" y="2151255"/>
            <a:ext cx="0" cy="7223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8745691E-2FCA-4A12-A2FF-66FA0EE5838E}"/>
              </a:ext>
            </a:extLst>
          </p:cNvPr>
          <p:cNvSpPr txBox="1"/>
          <p:nvPr/>
        </p:nvSpPr>
        <p:spPr>
          <a:xfrm>
            <a:off x="4540779" y="2896934"/>
            <a:ext cx="155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中界频率 </a:t>
            </a:r>
            <a:r>
              <a:rPr lang="en-US" altLang="zh-CN"/>
              <a:t>f</a:t>
            </a:r>
            <a:r>
              <a:rPr lang="en-US" altLang="zh-CN" baseline="-25000"/>
              <a:t>m</a:t>
            </a:r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E6317ECF-4CA2-4574-BAB4-CA23F7EA8D14}"/>
              </a:ext>
            </a:extLst>
          </p:cNvPr>
          <p:cNvCxnSpPr>
            <a:cxnSpLocks/>
          </p:cNvCxnSpPr>
          <p:nvPr/>
        </p:nvCxnSpPr>
        <p:spPr>
          <a:xfrm>
            <a:off x="2065288" y="2457903"/>
            <a:ext cx="553509" cy="10921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>
            <a:extLst>
              <a:ext uri="{FF2B5EF4-FFF2-40B4-BE49-F238E27FC236}">
                <a16:creationId xmlns:a16="http://schemas.microsoft.com/office/drawing/2014/main" id="{F31B5F6B-6CD3-41D8-ABDF-66DE537E102E}"/>
              </a:ext>
            </a:extLst>
          </p:cNvPr>
          <p:cNvSpPr txBox="1"/>
          <p:nvPr/>
        </p:nvSpPr>
        <p:spPr>
          <a:xfrm>
            <a:off x="2440500" y="2429138"/>
            <a:ext cx="11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计次 </a:t>
            </a:r>
            <a:r>
              <a:rPr lang="en-US" altLang="zh-CN"/>
              <a:t>N</a:t>
            </a: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16D30E35-675F-4E41-92BA-8E25253332BD}"/>
              </a:ext>
            </a:extLst>
          </p:cNvPr>
          <p:cNvCxnSpPr>
            <a:cxnSpLocks/>
          </p:cNvCxnSpPr>
          <p:nvPr/>
        </p:nvCxnSpPr>
        <p:spPr>
          <a:xfrm>
            <a:off x="9831669" y="2457903"/>
            <a:ext cx="393026" cy="10921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7DA04D7-6461-4D3C-864C-2778635E8FBF}"/>
              </a:ext>
            </a:extLst>
          </p:cNvPr>
          <p:cNvSpPr txBox="1"/>
          <p:nvPr/>
        </p:nvSpPr>
        <p:spPr>
          <a:xfrm>
            <a:off x="10046398" y="2429138"/>
            <a:ext cx="11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计次 </a:t>
            </a:r>
            <a:r>
              <a:rPr lang="en-US" altLang="zh-CN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1CFD5C80-0BD2-4319-BFED-D95468897D52}"/>
                  </a:ext>
                </a:extLst>
              </p:cNvPr>
              <p:cNvSpPr txBox="1"/>
              <p:nvPr/>
            </p:nvSpPr>
            <p:spPr>
              <a:xfrm>
                <a:off x="570963" y="3517359"/>
                <a:ext cx="11050073" cy="2768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/>
                  <a:t>测频法：在闸门时间</a:t>
                </a:r>
                <a:r>
                  <a:rPr lang="en-US" altLang="zh-CN" sz="2800"/>
                  <a:t>T</a:t>
                </a:r>
                <a:r>
                  <a:rPr lang="zh-CN" altLang="en-US" sz="2800"/>
                  <a:t>内，对上升沿计次，得到</a:t>
                </a:r>
                <a:r>
                  <a:rPr lang="en-US" altLang="zh-CN" sz="2800"/>
                  <a:t>N</a:t>
                </a:r>
                <a:r>
                  <a:rPr lang="zh-CN" altLang="en-US" sz="2800"/>
                  <a:t>，则频率</a:t>
                </a:r>
                <a:endParaRPr lang="en-US" altLang="zh-CN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/>
                  <a:t>测周法：两个上升沿内，以标准频率</a:t>
                </a:r>
                <a:r>
                  <a:rPr lang="en-US" altLang="zh-CN" sz="2800"/>
                  <a:t>f</a:t>
                </a:r>
                <a:r>
                  <a:rPr lang="en-US" altLang="zh-CN" sz="2800" baseline="-25000"/>
                  <a:t>c</a:t>
                </a:r>
                <a:r>
                  <a:rPr lang="zh-CN" altLang="en-US" sz="2800"/>
                  <a:t>计次，得到</a:t>
                </a:r>
                <a:r>
                  <a:rPr lang="en-US" altLang="zh-CN" sz="2800"/>
                  <a:t>N</a:t>
                </a:r>
                <a:r>
                  <a:rPr lang="zh-CN" altLang="en-US" sz="2800"/>
                  <a:t> ，则频率</a:t>
                </a:r>
                <a:endParaRPr lang="en-US" altLang="zh-CN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/>
                  <a:t>中界频率：测频法与测周法误差相等的频率点</a:t>
                </a:r>
                <a:endParaRPr lang="en-US" altLang="zh-CN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 /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rad>
                    </m:oMath>
                  </m:oMathPara>
                </a14:m>
                <a:endParaRPr lang="en-US" altLang="zh-CN" sz="2800"/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1CFD5C80-0BD2-4319-BFED-D95468897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63" y="3517359"/>
                <a:ext cx="11050073" cy="2768578"/>
              </a:xfrm>
              <a:prstGeom prst="rect">
                <a:avLst/>
              </a:prstGeom>
              <a:blipFill>
                <a:blip r:embed="rId3"/>
                <a:stretch>
                  <a:fillRect l="-993" t="-2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2933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输入捕获通道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5C1D78-D303-40A1-9F9F-B394BCAA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762448"/>
            <a:ext cx="9000000" cy="385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25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主从触发模式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1998360" y="5219263"/>
            <a:ext cx="181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/>
              <a:t>主模式</a:t>
            </a:r>
            <a:endParaRPr lang="en-US" altLang="zh-CN" sz="2000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E2F9153D-B956-4816-B782-249B04A6966C}"/>
              </a:ext>
            </a:extLst>
          </p:cNvPr>
          <p:cNvSpPr/>
          <p:nvPr/>
        </p:nvSpPr>
        <p:spPr>
          <a:xfrm rot="5400000">
            <a:off x="1708761" y="3106500"/>
            <a:ext cx="318345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F8424FB-96F1-4B6E-9F47-795276075ECC}"/>
              </a:ext>
            </a:extLst>
          </p:cNvPr>
          <p:cNvCxnSpPr>
            <a:cxnSpLocks/>
          </p:cNvCxnSpPr>
          <p:nvPr/>
        </p:nvCxnSpPr>
        <p:spPr>
          <a:xfrm>
            <a:off x="2698045" y="194095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DDCE4A8-7B12-4C90-97A8-63156CCD0979}"/>
              </a:ext>
            </a:extLst>
          </p:cNvPr>
          <p:cNvCxnSpPr>
            <a:cxnSpLocks/>
          </p:cNvCxnSpPr>
          <p:nvPr/>
        </p:nvCxnSpPr>
        <p:spPr>
          <a:xfrm>
            <a:off x="2698045" y="232639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3A57A12-95CC-4D74-AD49-BDAC2625DE76}"/>
              </a:ext>
            </a:extLst>
          </p:cNvPr>
          <p:cNvCxnSpPr>
            <a:cxnSpLocks/>
          </p:cNvCxnSpPr>
          <p:nvPr/>
        </p:nvCxnSpPr>
        <p:spPr>
          <a:xfrm>
            <a:off x="2698045" y="271182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E8DF159-00E7-4532-B61F-45C3E6ABD533}"/>
              </a:ext>
            </a:extLst>
          </p:cNvPr>
          <p:cNvCxnSpPr>
            <a:cxnSpLocks/>
          </p:cNvCxnSpPr>
          <p:nvPr/>
        </p:nvCxnSpPr>
        <p:spPr>
          <a:xfrm>
            <a:off x="2698045" y="309726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C547F4F-D7BE-4BF1-8F5F-FBF36EB3EA2A}"/>
              </a:ext>
            </a:extLst>
          </p:cNvPr>
          <p:cNvCxnSpPr>
            <a:cxnSpLocks/>
          </p:cNvCxnSpPr>
          <p:nvPr/>
        </p:nvCxnSpPr>
        <p:spPr>
          <a:xfrm>
            <a:off x="2698045" y="348269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D50E083-E870-4FAD-9A41-77361C0DA0DB}"/>
              </a:ext>
            </a:extLst>
          </p:cNvPr>
          <p:cNvCxnSpPr>
            <a:cxnSpLocks/>
          </p:cNvCxnSpPr>
          <p:nvPr/>
        </p:nvCxnSpPr>
        <p:spPr>
          <a:xfrm>
            <a:off x="2698045" y="386813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92A665C-4809-4AB0-9D83-CF2882223B27}"/>
              </a:ext>
            </a:extLst>
          </p:cNvPr>
          <p:cNvCxnSpPr>
            <a:cxnSpLocks/>
          </p:cNvCxnSpPr>
          <p:nvPr/>
        </p:nvCxnSpPr>
        <p:spPr>
          <a:xfrm>
            <a:off x="2698045" y="425356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4DE0846-C697-4316-A718-FBDF6223EBB2}"/>
              </a:ext>
            </a:extLst>
          </p:cNvPr>
          <p:cNvCxnSpPr>
            <a:cxnSpLocks/>
          </p:cNvCxnSpPr>
          <p:nvPr/>
        </p:nvCxnSpPr>
        <p:spPr>
          <a:xfrm>
            <a:off x="2698045" y="463900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5ED1827-9B8B-4B44-AA36-2B9DE3BBE357}"/>
              </a:ext>
            </a:extLst>
          </p:cNvPr>
          <p:cNvCxnSpPr>
            <a:cxnSpLocks/>
          </p:cNvCxnSpPr>
          <p:nvPr/>
        </p:nvCxnSpPr>
        <p:spPr>
          <a:xfrm>
            <a:off x="3483451" y="3290788"/>
            <a:ext cx="900000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EDAC9D8-04E1-41C5-B27A-C5035A784DDB}"/>
              </a:ext>
            </a:extLst>
          </p:cNvPr>
          <p:cNvSpPr txBox="1"/>
          <p:nvPr/>
        </p:nvSpPr>
        <p:spPr>
          <a:xfrm>
            <a:off x="3305285" y="292012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TRGO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39A7E42-8C41-4C93-AD91-461DEDD8C93C}"/>
              </a:ext>
            </a:extLst>
          </p:cNvPr>
          <p:cNvSpPr txBox="1"/>
          <p:nvPr/>
        </p:nvSpPr>
        <p:spPr>
          <a:xfrm>
            <a:off x="1514034" y="175629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Reset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7A6AE84-A57D-4EB9-BB12-BD339C7BB5E1}"/>
              </a:ext>
            </a:extLst>
          </p:cNvPr>
          <p:cNvSpPr txBox="1"/>
          <p:nvPr/>
        </p:nvSpPr>
        <p:spPr>
          <a:xfrm>
            <a:off x="1514034" y="214172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Enable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4777B5A-6F0D-4C72-9662-384DDB4716D0}"/>
              </a:ext>
            </a:extLst>
          </p:cNvPr>
          <p:cNvSpPr txBox="1"/>
          <p:nvPr/>
        </p:nvSpPr>
        <p:spPr>
          <a:xfrm>
            <a:off x="1514034" y="252716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Update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F4EE998-3578-40F6-BE1A-01EF4D5CBE7F}"/>
              </a:ext>
            </a:extLst>
          </p:cNvPr>
          <p:cNvSpPr txBox="1"/>
          <p:nvPr/>
        </p:nvSpPr>
        <p:spPr>
          <a:xfrm>
            <a:off x="1514034" y="291259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OC1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1613D41-AE79-4C49-9601-D6795CDC4BD7}"/>
              </a:ext>
            </a:extLst>
          </p:cNvPr>
          <p:cNvSpPr txBox="1"/>
          <p:nvPr/>
        </p:nvSpPr>
        <p:spPr>
          <a:xfrm>
            <a:off x="1514034" y="329803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OC1REF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59E7B72-F261-4BBF-9978-A363D8A70C93}"/>
              </a:ext>
            </a:extLst>
          </p:cNvPr>
          <p:cNvSpPr txBox="1"/>
          <p:nvPr/>
        </p:nvSpPr>
        <p:spPr>
          <a:xfrm>
            <a:off x="1514034" y="368346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OC2REF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C171216-8B1F-4955-9BB7-EB6E8367E73C}"/>
              </a:ext>
            </a:extLst>
          </p:cNvPr>
          <p:cNvSpPr txBox="1"/>
          <p:nvPr/>
        </p:nvSpPr>
        <p:spPr>
          <a:xfrm>
            <a:off x="1514034" y="406890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OC3REF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A2F5D2F-A216-4D59-B136-B9BED4DAA79D}"/>
              </a:ext>
            </a:extLst>
          </p:cNvPr>
          <p:cNvSpPr txBox="1"/>
          <p:nvPr/>
        </p:nvSpPr>
        <p:spPr>
          <a:xfrm>
            <a:off x="1514034" y="4454337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OC4REF</a:t>
            </a:r>
          </a:p>
        </p:txBody>
      </p:sp>
      <p:sp>
        <p:nvSpPr>
          <p:cNvPr id="25" name="梯形 24">
            <a:extLst>
              <a:ext uri="{FF2B5EF4-FFF2-40B4-BE49-F238E27FC236}">
                <a16:creationId xmlns:a16="http://schemas.microsoft.com/office/drawing/2014/main" id="{B38FE18E-442F-4DC0-A922-B6A69F8164B9}"/>
              </a:ext>
            </a:extLst>
          </p:cNvPr>
          <p:cNvSpPr/>
          <p:nvPr/>
        </p:nvSpPr>
        <p:spPr>
          <a:xfrm rot="5400000">
            <a:off x="5885652" y="3106501"/>
            <a:ext cx="318345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ED31446-A5A6-4D86-B4E3-769A16090A57}"/>
              </a:ext>
            </a:extLst>
          </p:cNvPr>
          <p:cNvCxnSpPr>
            <a:cxnSpLocks/>
          </p:cNvCxnSpPr>
          <p:nvPr/>
        </p:nvCxnSpPr>
        <p:spPr>
          <a:xfrm>
            <a:off x="6874936" y="194096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1C22276-8D39-4354-B4E0-D9EF170FCB87}"/>
              </a:ext>
            </a:extLst>
          </p:cNvPr>
          <p:cNvCxnSpPr>
            <a:cxnSpLocks/>
          </p:cNvCxnSpPr>
          <p:nvPr/>
        </p:nvCxnSpPr>
        <p:spPr>
          <a:xfrm>
            <a:off x="6874936" y="232639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47BF871-78D3-476B-A9B6-004D5BA974A7}"/>
              </a:ext>
            </a:extLst>
          </p:cNvPr>
          <p:cNvCxnSpPr>
            <a:cxnSpLocks/>
          </p:cNvCxnSpPr>
          <p:nvPr/>
        </p:nvCxnSpPr>
        <p:spPr>
          <a:xfrm>
            <a:off x="6874936" y="271183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583AA1B-6BD2-45B8-A996-D84E0BB9882D}"/>
              </a:ext>
            </a:extLst>
          </p:cNvPr>
          <p:cNvCxnSpPr>
            <a:cxnSpLocks/>
          </p:cNvCxnSpPr>
          <p:nvPr/>
        </p:nvCxnSpPr>
        <p:spPr>
          <a:xfrm>
            <a:off x="6874936" y="309726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1B0EA24-2820-491C-BA11-2E38BA7975C7}"/>
              </a:ext>
            </a:extLst>
          </p:cNvPr>
          <p:cNvCxnSpPr>
            <a:cxnSpLocks/>
          </p:cNvCxnSpPr>
          <p:nvPr/>
        </p:nvCxnSpPr>
        <p:spPr>
          <a:xfrm>
            <a:off x="6874936" y="348270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53620C6-484A-406F-87BD-309F031E3A6C}"/>
              </a:ext>
            </a:extLst>
          </p:cNvPr>
          <p:cNvCxnSpPr>
            <a:cxnSpLocks/>
          </p:cNvCxnSpPr>
          <p:nvPr/>
        </p:nvCxnSpPr>
        <p:spPr>
          <a:xfrm>
            <a:off x="6874936" y="386813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8A015F8-EFF3-4F6D-8768-31C2D1692FA6}"/>
              </a:ext>
            </a:extLst>
          </p:cNvPr>
          <p:cNvCxnSpPr>
            <a:cxnSpLocks/>
          </p:cNvCxnSpPr>
          <p:nvPr/>
        </p:nvCxnSpPr>
        <p:spPr>
          <a:xfrm>
            <a:off x="6874936" y="425357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29B5F91-DFA2-4FF8-AA87-940EFAFB1F84}"/>
              </a:ext>
            </a:extLst>
          </p:cNvPr>
          <p:cNvCxnSpPr>
            <a:cxnSpLocks/>
          </p:cNvCxnSpPr>
          <p:nvPr/>
        </p:nvCxnSpPr>
        <p:spPr>
          <a:xfrm>
            <a:off x="6874936" y="463900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3FC3A1E-88D5-4192-910C-D9E80FACBAE4}"/>
              </a:ext>
            </a:extLst>
          </p:cNvPr>
          <p:cNvCxnSpPr>
            <a:cxnSpLocks/>
          </p:cNvCxnSpPr>
          <p:nvPr/>
        </p:nvCxnSpPr>
        <p:spPr>
          <a:xfrm>
            <a:off x="7660342" y="3290789"/>
            <a:ext cx="900000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F2AF60E-C1B0-40BB-8881-730FBFC0FFD7}"/>
              </a:ext>
            </a:extLst>
          </p:cNvPr>
          <p:cNvSpPr txBox="1"/>
          <p:nvPr/>
        </p:nvSpPr>
        <p:spPr>
          <a:xfrm>
            <a:off x="7482176" y="2920130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TRGI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A5D1342-5A9A-4CE4-B24C-733A200AB55E}"/>
              </a:ext>
            </a:extLst>
          </p:cNvPr>
          <p:cNvSpPr txBox="1"/>
          <p:nvPr/>
        </p:nvSpPr>
        <p:spPr>
          <a:xfrm>
            <a:off x="5690925" y="175629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ITR0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EBCFE0D-155B-4A59-9EC8-E36E57B8FE17}"/>
              </a:ext>
            </a:extLst>
          </p:cNvPr>
          <p:cNvSpPr txBox="1"/>
          <p:nvPr/>
        </p:nvSpPr>
        <p:spPr>
          <a:xfrm>
            <a:off x="5690925" y="214172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ITR1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37FE3F8-41F4-4E52-97BE-0346CC628125}"/>
              </a:ext>
            </a:extLst>
          </p:cNvPr>
          <p:cNvSpPr txBox="1"/>
          <p:nvPr/>
        </p:nvSpPr>
        <p:spPr>
          <a:xfrm>
            <a:off x="5690925" y="252716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ITR2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B98C4E2-8E8C-4D05-AF13-C932B03BB20E}"/>
              </a:ext>
            </a:extLst>
          </p:cNvPr>
          <p:cNvSpPr txBox="1"/>
          <p:nvPr/>
        </p:nvSpPr>
        <p:spPr>
          <a:xfrm>
            <a:off x="5690925" y="291259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ITR3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E505E53-AEB0-4C3A-B12C-367B50A6A161}"/>
              </a:ext>
            </a:extLst>
          </p:cNvPr>
          <p:cNvSpPr txBox="1"/>
          <p:nvPr/>
        </p:nvSpPr>
        <p:spPr>
          <a:xfrm>
            <a:off x="5690925" y="329803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TI1F_ED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E5B1292-2612-46D5-847C-BA7424FD119E}"/>
              </a:ext>
            </a:extLst>
          </p:cNvPr>
          <p:cNvSpPr txBox="1"/>
          <p:nvPr/>
        </p:nvSpPr>
        <p:spPr>
          <a:xfrm>
            <a:off x="5690925" y="368346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TI1FP1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C57D431-2DA1-48FE-AA43-F4A320EC30FC}"/>
              </a:ext>
            </a:extLst>
          </p:cNvPr>
          <p:cNvSpPr txBox="1"/>
          <p:nvPr/>
        </p:nvSpPr>
        <p:spPr>
          <a:xfrm>
            <a:off x="5690925" y="406890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TI2FP2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19946F9-A3A4-4724-8F7A-2B3EFC9BFF11}"/>
              </a:ext>
            </a:extLst>
          </p:cNvPr>
          <p:cNvSpPr txBox="1"/>
          <p:nvPr/>
        </p:nvSpPr>
        <p:spPr>
          <a:xfrm>
            <a:off x="5690925" y="445433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ETRF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E04E6C2-3516-41B5-A3D3-4C2F09904CED}"/>
              </a:ext>
            </a:extLst>
          </p:cNvPr>
          <p:cNvSpPr txBox="1"/>
          <p:nvPr/>
        </p:nvSpPr>
        <p:spPr>
          <a:xfrm>
            <a:off x="6175251" y="5219263"/>
            <a:ext cx="181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/>
              <a:t>触发源选择</a:t>
            </a:r>
            <a:endParaRPr lang="en-US" altLang="zh-CN" sz="200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2897516-78D6-4537-B155-2249623C047F}"/>
              </a:ext>
            </a:extLst>
          </p:cNvPr>
          <p:cNvSpPr txBox="1"/>
          <p:nvPr/>
        </p:nvSpPr>
        <p:spPr>
          <a:xfrm>
            <a:off x="8525454" y="5219263"/>
            <a:ext cx="181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/>
              <a:t>从模式</a:t>
            </a:r>
            <a:endParaRPr lang="en-US" altLang="zh-CN" sz="2000"/>
          </a:p>
        </p:txBody>
      </p:sp>
      <p:graphicFrame>
        <p:nvGraphicFramePr>
          <p:cNvPr id="47" name="表格 5">
            <a:extLst>
              <a:ext uri="{FF2B5EF4-FFF2-40B4-BE49-F238E27FC236}">
                <a16:creationId xmlns:a16="http://schemas.microsoft.com/office/drawing/2014/main" id="{752D01E5-F0D2-4C69-BFBE-AA2EAB408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130320"/>
              </p:ext>
            </p:extLst>
          </p:nvPr>
        </p:nvGraphicFramePr>
        <p:xfrm>
          <a:off x="8560342" y="1814673"/>
          <a:ext cx="1749076" cy="296672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749076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Closed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Encoder1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330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Encoder2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37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Encoder3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49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Reset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Gated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72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Trigger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External1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7420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输入捕获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0E992-3DA9-4510-A6E8-2E9E66EEE13D}"/>
              </a:ext>
            </a:extLst>
          </p:cNvPr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94E21564-F933-48BE-9E84-EDFCFF69B09E}"/>
              </a:ext>
            </a:extLst>
          </p:cNvPr>
          <p:cNvSpPr/>
          <p:nvPr/>
        </p:nvSpPr>
        <p:spPr>
          <a:xfrm>
            <a:off x="6861985" y="2096318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7000C-6CBE-47FF-BCD8-FA50E158FF93}"/>
              </a:ext>
            </a:extLst>
          </p:cNvPr>
          <p:cNvSpPr/>
          <p:nvPr/>
        </p:nvSpPr>
        <p:spPr>
          <a:xfrm>
            <a:off x="7314019" y="1541260"/>
            <a:ext cx="4049204" cy="255854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638C1-1EDE-4218-8CC9-408395168595}"/>
              </a:ext>
            </a:extLst>
          </p:cNvPr>
          <p:cNvSpPr/>
          <p:nvPr/>
        </p:nvSpPr>
        <p:spPr>
          <a:xfrm>
            <a:off x="9504931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E424B-FCD7-4318-BD26-33068497B610}"/>
              </a:ext>
            </a:extLst>
          </p:cNvPr>
          <p:cNvSpPr/>
          <p:nvPr/>
        </p:nvSpPr>
        <p:spPr>
          <a:xfrm>
            <a:off x="9504929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C621D2-275F-44F1-AADC-9F0B70F4CC02}"/>
              </a:ext>
            </a:extLst>
          </p:cNvPr>
          <p:cNvSpPr/>
          <p:nvPr/>
        </p:nvSpPr>
        <p:spPr>
          <a:xfrm>
            <a:off x="7675882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FAAC806-9559-4381-9E04-D576EE1410FC}"/>
              </a:ext>
            </a:extLst>
          </p:cNvPr>
          <p:cNvCxnSpPr>
            <a:cxnSpLocks/>
          </p:cNvCxnSpPr>
          <p:nvPr/>
        </p:nvCxnSpPr>
        <p:spPr>
          <a:xfrm>
            <a:off x="7202236" y="3395135"/>
            <a:ext cx="4744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8ECD11-2350-43F9-9E50-B9E14BD3551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152155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219C999-A2EA-4A3F-9D37-932B7E2DD289}"/>
              </a:ext>
            </a:extLst>
          </p:cNvPr>
          <p:cNvSpPr/>
          <p:nvPr/>
        </p:nvSpPr>
        <p:spPr>
          <a:xfrm>
            <a:off x="2519349" y="4206844"/>
            <a:ext cx="8843875" cy="1595645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    输入捕获单元</a:t>
            </a:r>
            <a:r>
              <a:rPr lang="en-US" altLang="zh-CN"/>
              <a:t>1</a:t>
            </a:r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id="{87C643B8-F9B4-45F1-BD36-D4923693BC58}"/>
              </a:ext>
            </a:extLst>
          </p:cNvPr>
          <p:cNvSpPr/>
          <p:nvPr/>
        </p:nvSpPr>
        <p:spPr>
          <a:xfrm>
            <a:off x="10099911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3F2869F-A9B3-4B95-81A1-6BADB1667090}"/>
              </a:ext>
            </a:extLst>
          </p:cNvPr>
          <p:cNvSpPr/>
          <p:nvPr/>
        </p:nvSpPr>
        <p:spPr>
          <a:xfrm>
            <a:off x="9514018" y="4551840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CCR1</a:t>
            </a:r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AD4AA83-1098-4CBF-A9CB-AFE346E2D43D}"/>
              </a:ext>
            </a:extLst>
          </p:cNvPr>
          <p:cNvSpPr/>
          <p:nvPr/>
        </p:nvSpPr>
        <p:spPr>
          <a:xfrm>
            <a:off x="1171357" y="4551840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ACB71BB-3C99-4AE7-A572-329783ECA254}"/>
              </a:ext>
            </a:extLst>
          </p:cNvPr>
          <p:cNvSpPr/>
          <p:nvPr/>
        </p:nvSpPr>
        <p:spPr>
          <a:xfrm>
            <a:off x="5397159" y="1906246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从模式</a:t>
            </a:r>
            <a:endParaRPr lang="en-US" altLang="zh-CN"/>
          </a:p>
          <a:p>
            <a:pPr algn="ctr"/>
            <a:r>
              <a:rPr lang="en-US" altLang="zh-CN"/>
              <a:t>Reset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5081EFD-92B1-4EBA-9E02-F43F67ED3410}"/>
              </a:ext>
            </a:extLst>
          </p:cNvPr>
          <p:cNvSpPr/>
          <p:nvPr/>
        </p:nvSpPr>
        <p:spPr>
          <a:xfrm>
            <a:off x="2868870" y="4551840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4B1747B-DB76-4CBD-B22C-B62383CEA6E1}"/>
              </a:ext>
            </a:extLst>
          </p:cNvPr>
          <p:cNvSpPr/>
          <p:nvPr/>
        </p:nvSpPr>
        <p:spPr>
          <a:xfrm>
            <a:off x="4454820" y="4551840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0F903BE5-2184-44B0-9A84-32E09ED3FF6F}"/>
              </a:ext>
            </a:extLst>
          </p:cNvPr>
          <p:cNvSpPr/>
          <p:nvPr/>
        </p:nvSpPr>
        <p:spPr>
          <a:xfrm rot="5400000">
            <a:off x="9837030" y="3991000"/>
            <a:ext cx="812072" cy="309600"/>
          </a:xfrm>
          <a:prstGeom prst="rightArrow">
            <a:avLst/>
          </a:prstGeom>
          <a:solidFill>
            <a:srgbClr val="BF9000"/>
          </a:solidFill>
          <a:ln>
            <a:solidFill>
              <a:srgbClr val="936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梯形 63">
            <a:extLst>
              <a:ext uri="{FF2B5EF4-FFF2-40B4-BE49-F238E27FC236}">
                <a16:creationId xmlns:a16="http://schemas.microsoft.com/office/drawing/2014/main" id="{0DED2A65-87B5-4E88-8EB6-1AA67D789BD6}"/>
              </a:ext>
            </a:extLst>
          </p:cNvPr>
          <p:cNvSpPr/>
          <p:nvPr/>
        </p:nvSpPr>
        <p:spPr>
          <a:xfrm rot="5400000">
            <a:off x="7043471" y="4689347"/>
            <a:ext cx="941366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15F78FE-969F-4231-A17D-B9FE353B12EE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1936309" y="4872308"/>
            <a:ext cx="93256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4ABD6FA-68CC-44D7-9062-1E0C984276B0}"/>
              </a:ext>
            </a:extLst>
          </p:cNvPr>
          <p:cNvCxnSpPr>
            <a:cxnSpLocks/>
          </p:cNvCxnSpPr>
          <p:nvPr/>
        </p:nvCxnSpPr>
        <p:spPr>
          <a:xfrm>
            <a:off x="3948870" y="4872308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D276D7F6-2F55-4D3E-8A5B-7A9CA9AABE10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5927277" y="4872308"/>
            <a:ext cx="14039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D8251A78-846F-46CA-9BCC-6A19FDFEA5E3}"/>
              </a:ext>
            </a:extLst>
          </p:cNvPr>
          <p:cNvCxnSpPr>
            <a:cxnSpLocks/>
          </p:cNvCxnSpPr>
          <p:nvPr/>
        </p:nvCxnSpPr>
        <p:spPr>
          <a:xfrm flipV="1">
            <a:off x="7697116" y="4870768"/>
            <a:ext cx="344445" cy="3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梯形 74">
            <a:extLst>
              <a:ext uri="{FF2B5EF4-FFF2-40B4-BE49-F238E27FC236}">
                <a16:creationId xmlns:a16="http://schemas.microsoft.com/office/drawing/2014/main" id="{32574527-BAE5-4904-A8A8-5FC2C57D2E62}"/>
              </a:ext>
            </a:extLst>
          </p:cNvPr>
          <p:cNvSpPr/>
          <p:nvPr/>
        </p:nvSpPr>
        <p:spPr>
          <a:xfrm>
            <a:off x="5311636" y="3211076"/>
            <a:ext cx="1637394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32C3AB83-6BF6-483E-8231-875D2AF82AD2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6130333" y="3576999"/>
            <a:ext cx="0" cy="12922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C1DF96ED-B591-4321-A0F4-4E7EBC10C289}"/>
              </a:ext>
            </a:extLst>
          </p:cNvPr>
          <p:cNvCxnSpPr>
            <a:cxnSpLocks/>
            <a:stCxn id="75" idx="0"/>
            <a:endCxn id="58" idx="2"/>
          </p:cNvCxnSpPr>
          <p:nvPr/>
        </p:nvCxnSpPr>
        <p:spPr>
          <a:xfrm flipV="1">
            <a:off x="6130333" y="2581231"/>
            <a:ext cx="3055" cy="629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1CCEBD70-D1A5-49B4-ACEA-26A1AFDACA20}"/>
              </a:ext>
            </a:extLst>
          </p:cNvPr>
          <p:cNvSpPr txBox="1"/>
          <p:nvPr/>
        </p:nvSpPr>
        <p:spPr>
          <a:xfrm>
            <a:off x="5354181" y="3201723"/>
            <a:ext cx="1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触发源选择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6A935247-B3B4-4CCE-BDB2-FBB53F9BAFA4}"/>
              </a:ext>
            </a:extLst>
          </p:cNvPr>
          <p:cNvSpPr/>
          <p:nvPr/>
        </p:nvSpPr>
        <p:spPr>
          <a:xfrm>
            <a:off x="327383" y="918450"/>
            <a:ext cx="4845257" cy="30175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864BE978-25B0-4DCF-959C-DCFF071F3459}"/>
              </a:ext>
            </a:extLst>
          </p:cNvPr>
          <p:cNvGrpSpPr/>
          <p:nvPr/>
        </p:nvGrpSpPr>
        <p:grpSpPr>
          <a:xfrm>
            <a:off x="327383" y="1092018"/>
            <a:ext cx="4733453" cy="2408089"/>
            <a:chOff x="1325615" y="2413355"/>
            <a:chExt cx="4733453" cy="2408089"/>
          </a:xfrm>
        </p:grpSpPr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0F8C4EB9-48EF-44DD-B413-8E4F0BFCDCE2}"/>
                </a:ext>
              </a:extLst>
            </p:cNvPr>
            <p:cNvCxnSpPr>
              <a:cxnSpLocks/>
            </p:cNvCxnSpPr>
            <p:nvPr/>
          </p:nvCxnSpPr>
          <p:spPr>
            <a:xfrm>
              <a:off x="2903433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B42D6FBB-6614-425C-889D-214B04A37DBB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469F65C8-4ABE-4D01-BCB2-2798C0199696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B9F6F256-E8D7-4274-B405-678691D1D274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2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F9C5062F-D974-4F7C-8C6A-DF30B61824A3}"/>
                </a:ext>
              </a:extLst>
            </p:cNvPr>
            <p:cNvCxnSpPr>
              <a:cxnSpLocks/>
            </p:cNvCxnSpPr>
            <p:nvPr/>
          </p:nvCxnSpPr>
          <p:spPr>
            <a:xfrm>
              <a:off x="4485536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6C6CFB58-74D2-41D7-B40E-07409AEA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896533" y="3915317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70D440BF-3827-4A4F-8731-3D53EF5669C7}"/>
                </a:ext>
              </a:extLst>
            </p:cNvPr>
            <p:cNvCxnSpPr>
              <a:cxnSpLocks/>
            </p:cNvCxnSpPr>
            <p:nvPr/>
          </p:nvCxnSpPr>
          <p:spPr>
            <a:xfrm>
              <a:off x="5270160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486FB55D-69F2-491F-8CFF-7F0CF365F1F6}"/>
                </a:ext>
              </a:extLst>
            </p:cNvPr>
            <p:cNvCxnSpPr>
              <a:cxnSpLocks/>
            </p:cNvCxnSpPr>
            <p:nvPr/>
          </p:nvCxnSpPr>
          <p:spPr>
            <a:xfrm>
              <a:off x="5270160" y="3009190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128F1696-1B2F-4936-AB97-304E16194650}"/>
                </a:ext>
              </a:extLst>
            </p:cNvPr>
            <p:cNvSpPr txBox="1"/>
            <p:nvPr/>
          </p:nvSpPr>
          <p:spPr>
            <a:xfrm>
              <a:off x="1325615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51764B39-574D-4DBE-B136-F107A398A0A5}"/>
                </a:ext>
              </a:extLst>
            </p:cNvPr>
            <p:cNvCxnSpPr>
              <a:cxnSpLocks/>
              <a:stCxn id="192" idx="0"/>
            </p:cNvCxnSpPr>
            <p:nvPr/>
          </p:nvCxnSpPr>
          <p:spPr>
            <a:xfrm flipV="1">
              <a:off x="2114524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CEA389ED-CC25-4B33-8663-FA4A3FB6E104}"/>
                </a:ext>
              </a:extLst>
            </p:cNvPr>
            <p:cNvSpPr txBox="1"/>
            <p:nvPr/>
          </p:nvSpPr>
          <p:spPr>
            <a:xfrm>
              <a:off x="2903433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AE4DB96A-3BEE-41C1-815D-810AA0DC4DB5}"/>
                </a:ext>
              </a:extLst>
            </p:cNvPr>
            <p:cNvCxnSpPr>
              <a:cxnSpLocks/>
              <a:stCxn id="194" idx="0"/>
            </p:cNvCxnSpPr>
            <p:nvPr/>
          </p:nvCxnSpPr>
          <p:spPr>
            <a:xfrm flipV="1">
              <a:off x="3692342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46F0B43-AEE8-48BE-B093-8F5428572879}"/>
                </a:ext>
              </a:extLst>
            </p:cNvPr>
            <p:cNvCxnSpPr>
              <a:cxnSpLocks/>
            </p:cNvCxnSpPr>
            <p:nvPr/>
          </p:nvCxnSpPr>
          <p:spPr>
            <a:xfrm>
              <a:off x="2903433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458293DA-6926-4F06-A269-9463E183882B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2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ED7FDB21-5F6B-44AD-8049-6800B5AFF4E9}"/>
                </a:ext>
              </a:extLst>
            </p:cNvPr>
            <p:cNvCxnSpPr>
              <a:cxnSpLocks/>
            </p:cNvCxnSpPr>
            <p:nvPr/>
          </p:nvCxnSpPr>
          <p:spPr>
            <a:xfrm>
              <a:off x="4481251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9" name="文本框 198">
              <a:extLst>
                <a:ext uri="{FF2B5EF4-FFF2-40B4-BE49-F238E27FC236}">
                  <a16:creationId xmlns:a16="http://schemas.microsoft.com/office/drawing/2014/main" id="{CE792149-8BE8-4FB7-A3D3-46BA3B6179AA}"/>
                </a:ext>
              </a:extLst>
            </p:cNvPr>
            <p:cNvSpPr txBox="1"/>
            <p:nvPr/>
          </p:nvSpPr>
          <p:spPr>
            <a:xfrm>
              <a:off x="2289285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</a:p>
          </p:txBody>
        </p:sp>
        <p:cxnSp>
          <p:nvCxnSpPr>
            <p:cNvPr id="200" name="直接箭头连接符 199">
              <a:extLst>
                <a:ext uri="{FF2B5EF4-FFF2-40B4-BE49-F238E27FC236}">
                  <a16:creationId xmlns:a16="http://schemas.microsoft.com/office/drawing/2014/main" id="{1BE1936E-31C8-40D8-AA1B-7EF899EA17A3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E2025DA6-24E7-40F1-8DAE-0F0BC927063E}"/>
                </a:ext>
              </a:extLst>
            </p:cNvPr>
            <p:cNvSpPr txBox="1"/>
            <p:nvPr/>
          </p:nvSpPr>
          <p:spPr>
            <a:xfrm>
              <a:off x="4481250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0AAAADAB-4623-4408-897E-ED7EAECE42DA}"/>
                </a:ext>
              </a:extLst>
            </p:cNvPr>
            <p:cNvCxnSpPr>
              <a:cxnSpLocks/>
              <a:stCxn id="201" idx="0"/>
            </p:cNvCxnSpPr>
            <p:nvPr/>
          </p:nvCxnSpPr>
          <p:spPr>
            <a:xfrm flipV="1">
              <a:off x="5270159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3" name="文本框 202">
              <a:extLst>
                <a:ext uri="{FF2B5EF4-FFF2-40B4-BE49-F238E27FC236}">
                  <a16:creationId xmlns:a16="http://schemas.microsoft.com/office/drawing/2014/main" id="{7F870517-42CD-442E-A4AA-FBA32CB1EDCD}"/>
                </a:ext>
              </a:extLst>
            </p:cNvPr>
            <p:cNvSpPr txBox="1"/>
            <p:nvPr/>
          </p:nvSpPr>
          <p:spPr>
            <a:xfrm>
              <a:off x="3867102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</a:p>
          </p:txBody>
        </p:sp>
        <p:cxnSp>
          <p:nvCxnSpPr>
            <p:cNvPr id="204" name="直接箭头连接符 203">
              <a:extLst>
                <a:ext uri="{FF2B5EF4-FFF2-40B4-BE49-F238E27FC236}">
                  <a16:creationId xmlns:a16="http://schemas.microsoft.com/office/drawing/2014/main" id="{63EB1DFA-62C2-4B03-95E9-BA1E90642F04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1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矩形 206">
            <a:extLst>
              <a:ext uri="{FF2B5EF4-FFF2-40B4-BE49-F238E27FC236}">
                <a16:creationId xmlns:a16="http://schemas.microsoft.com/office/drawing/2014/main" id="{A5B26CCF-8E3D-405C-8BBB-BADEBCBDA53B}"/>
              </a:ext>
            </a:extLst>
          </p:cNvPr>
          <p:cNvSpPr/>
          <p:nvPr/>
        </p:nvSpPr>
        <p:spPr>
          <a:xfrm>
            <a:off x="8041561" y="4551840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分频器</a:t>
            </a:r>
            <a:endParaRPr lang="en-US" altLang="zh-CN"/>
          </a:p>
        </p:txBody>
      </p: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FBBBCCF2-550B-4970-AE52-44D9054D01AE}"/>
              </a:ext>
            </a:extLst>
          </p:cNvPr>
          <p:cNvCxnSpPr>
            <a:cxnSpLocks/>
          </p:cNvCxnSpPr>
          <p:nvPr/>
        </p:nvCxnSpPr>
        <p:spPr>
          <a:xfrm>
            <a:off x="9121561" y="4872308"/>
            <a:ext cx="39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文本框 247">
            <a:extLst>
              <a:ext uri="{FF2B5EF4-FFF2-40B4-BE49-F238E27FC236}">
                <a16:creationId xmlns:a16="http://schemas.microsoft.com/office/drawing/2014/main" id="{D8614908-B009-47B0-AA19-06FAF3D73799}"/>
              </a:ext>
            </a:extLst>
          </p:cNvPr>
          <p:cNvSpPr txBox="1"/>
          <p:nvPr/>
        </p:nvSpPr>
        <p:spPr>
          <a:xfrm>
            <a:off x="6224283" y="4502976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TI1FP1</a:t>
            </a:r>
          </a:p>
        </p:txBody>
      </p:sp>
    </p:spTree>
    <p:extLst>
      <p:ext uri="{BB962C8B-B14F-4D97-AF65-F5344CB8AC3E}">
        <p14:creationId xmlns:p14="http://schemas.microsoft.com/office/powerpoint/2010/main" val="12429403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PWMI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0E992-3DA9-4510-A6E8-2E9E66EEE13D}"/>
              </a:ext>
            </a:extLst>
          </p:cNvPr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61B1431-F0F4-4A6F-B950-36F01BCB35E9}"/>
              </a:ext>
            </a:extLst>
          </p:cNvPr>
          <p:cNvSpPr/>
          <p:nvPr/>
        </p:nvSpPr>
        <p:spPr>
          <a:xfrm>
            <a:off x="2519349" y="5098958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94E21564-F933-48BE-9E84-EDFCFF69B09E}"/>
              </a:ext>
            </a:extLst>
          </p:cNvPr>
          <p:cNvSpPr/>
          <p:nvPr/>
        </p:nvSpPr>
        <p:spPr>
          <a:xfrm>
            <a:off x="6861985" y="2096318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7000C-6CBE-47FF-BCD8-FA50E158FF93}"/>
              </a:ext>
            </a:extLst>
          </p:cNvPr>
          <p:cNvSpPr/>
          <p:nvPr/>
        </p:nvSpPr>
        <p:spPr>
          <a:xfrm>
            <a:off x="7314019" y="1541260"/>
            <a:ext cx="4049204" cy="2394708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638C1-1EDE-4218-8CC9-408395168595}"/>
              </a:ext>
            </a:extLst>
          </p:cNvPr>
          <p:cNvSpPr/>
          <p:nvPr/>
        </p:nvSpPr>
        <p:spPr>
          <a:xfrm>
            <a:off x="9504931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E424B-FCD7-4318-BD26-33068497B610}"/>
              </a:ext>
            </a:extLst>
          </p:cNvPr>
          <p:cNvSpPr/>
          <p:nvPr/>
        </p:nvSpPr>
        <p:spPr>
          <a:xfrm>
            <a:off x="9504929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C621D2-275F-44F1-AADC-9F0B70F4CC02}"/>
              </a:ext>
            </a:extLst>
          </p:cNvPr>
          <p:cNvSpPr/>
          <p:nvPr/>
        </p:nvSpPr>
        <p:spPr>
          <a:xfrm>
            <a:off x="7675882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FAAC806-9559-4381-9E04-D576EE1410FC}"/>
              </a:ext>
            </a:extLst>
          </p:cNvPr>
          <p:cNvCxnSpPr>
            <a:cxnSpLocks/>
          </p:cNvCxnSpPr>
          <p:nvPr/>
        </p:nvCxnSpPr>
        <p:spPr>
          <a:xfrm>
            <a:off x="7202236" y="3395135"/>
            <a:ext cx="4744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8ECD11-2350-43F9-9E50-B9E14BD3551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152155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219C999-A2EA-4A3F-9D37-932B7E2DD289}"/>
              </a:ext>
            </a:extLst>
          </p:cNvPr>
          <p:cNvSpPr/>
          <p:nvPr/>
        </p:nvSpPr>
        <p:spPr>
          <a:xfrm>
            <a:off x="2519349" y="4124639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id="{87C643B8-F9B4-45F1-BD36-D4923693BC58}"/>
              </a:ext>
            </a:extLst>
          </p:cNvPr>
          <p:cNvSpPr/>
          <p:nvPr/>
        </p:nvSpPr>
        <p:spPr>
          <a:xfrm>
            <a:off x="10099911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箭头: 右 104">
            <a:extLst>
              <a:ext uri="{FF2B5EF4-FFF2-40B4-BE49-F238E27FC236}">
                <a16:creationId xmlns:a16="http://schemas.microsoft.com/office/drawing/2014/main" id="{BF1BCD11-2303-44BE-AEA6-FAB3370DB103}"/>
              </a:ext>
            </a:extLst>
          </p:cNvPr>
          <p:cNvSpPr/>
          <p:nvPr/>
        </p:nvSpPr>
        <p:spPr>
          <a:xfrm rot="5400000">
            <a:off x="9788990" y="4315871"/>
            <a:ext cx="1461807" cy="309600"/>
          </a:xfrm>
          <a:prstGeom prst="rightArrow">
            <a:avLst/>
          </a:prstGeom>
          <a:solidFill>
            <a:srgbClr val="BF9000"/>
          </a:solidFill>
          <a:ln>
            <a:solidFill>
              <a:srgbClr val="936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3F2869F-A9B3-4B95-81A1-6BADB1667090}"/>
              </a:ext>
            </a:extLst>
          </p:cNvPr>
          <p:cNvSpPr/>
          <p:nvPr/>
        </p:nvSpPr>
        <p:spPr>
          <a:xfrm>
            <a:off x="9514018" y="422725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CCR1</a:t>
            </a:r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AD4AA83-1098-4CBF-A9CB-AFE346E2D43D}"/>
              </a:ext>
            </a:extLst>
          </p:cNvPr>
          <p:cNvSpPr/>
          <p:nvPr/>
        </p:nvSpPr>
        <p:spPr>
          <a:xfrm>
            <a:off x="1171357" y="422725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ACB71BB-3C99-4AE7-A572-329783ECA254}"/>
              </a:ext>
            </a:extLst>
          </p:cNvPr>
          <p:cNvSpPr/>
          <p:nvPr/>
        </p:nvSpPr>
        <p:spPr>
          <a:xfrm>
            <a:off x="5397159" y="1906246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从模式</a:t>
            </a:r>
            <a:endParaRPr lang="en-US" altLang="zh-CN"/>
          </a:p>
          <a:p>
            <a:pPr algn="ctr"/>
            <a:r>
              <a:rPr lang="en-US" altLang="zh-CN"/>
              <a:t>Reset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5081EFD-92B1-4EBA-9E02-F43F67ED3410}"/>
              </a:ext>
            </a:extLst>
          </p:cNvPr>
          <p:cNvSpPr/>
          <p:nvPr/>
        </p:nvSpPr>
        <p:spPr>
          <a:xfrm>
            <a:off x="2868870" y="422725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4B1747B-DB76-4CBD-B22C-B62383CEA6E1}"/>
              </a:ext>
            </a:extLst>
          </p:cNvPr>
          <p:cNvSpPr/>
          <p:nvPr/>
        </p:nvSpPr>
        <p:spPr>
          <a:xfrm>
            <a:off x="4454820" y="422725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0F903BE5-2184-44B0-9A84-32E09ED3FF6F}"/>
              </a:ext>
            </a:extLst>
          </p:cNvPr>
          <p:cNvSpPr/>
          <p:nvPr/>
        </p:nvSpPr>
        <p:spPr>
          <a:xfrm rot="5400000">
            <a:off x="9784054" y="3828710"/>
            <a:ext cx="487490" cy="309600"/>
          </a:xfrm>
          <a:prstGeom prst="rightArrow">
            <a:avLst/>
          </a:prstGeom>
          <a:solidFill>
            <a:srgbClr val="BF9000"/>
          </a:solidFill>
          <a:ln>
            <a:solidFill>
              <a:srgbClr val="936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梯形 63">
            <a:extLst>
              <a:ext uri="{FF2B5EF4-FFF2-40B4-BE49-F238E27FC236}">
                <a16:creationId xmlns:a16="http://schemas.microsoft.com/office/drawing/2014/main" id="{0DED2A65-87B5-4E88-8EB6-1AA67D789BD6}"/>
              </a:ext>
            </a:extLst>
          </p:cNvPr>
          <p:cNvSpPr/>
          <p:nvPr/>
        </p:nvSpPr>
        <p:spPr>
          <a:xfrm rot="5400000">
            <a:off x="7201485" y="4370674"/>
            <a:ext cx="62533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15F78FE-969F-4231-A17D-B9FE353B12EE}"/>
              </a:ext>
            </a:extLst>
          </p:cNvPr>
          <p:cNvCxnSpPr>
            <a:cxnSpLocks/>
          </p:cNvCxnSpPr>
          <p:nvPr/>
        </p:nvCxnSpPr>
        <p:spPr>
          <a:xfrm>
            <a:off x="1949386" y="4547721"/>
            <a:ext cx="9194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4ABD6FA-68CC-44D7-9062-1E0C984276B0}"/>
              </a:ext>
            </a:extLst>
          </p:cNvPr>
          <p:cNvCxnSpPr>
            <a:cxnSpLocks/>
          </p:cNvCxnSpPr>
          <p:nvPr/>
        </p:nvCxnSpPr>
        <p:spPr>
          <a:xfrm>
            <a:off x="3962528" y="4547721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D276D7F6-2F55-4D3E-8A5B-7A9CA9AABE10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5934957" y="4445026"/>
            <a:ext cx="13962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D8251A78-846F-46CA-9BCC-6A19FDFEA5E3}"/>
              </a:ext>
            </a:extLst>
          </p:cNvPr>
          <p:cNvCxnSpPr>
            <a:cxnSpLocks/>
          </p:cNvCxnSpPr>
          <p:nvPr/>
        </p:nvCxnSpPr>
        <p:spPr>
          <a:xfrm flipV="1">
            <a:off x="7697116" y="4546181"/>
            <a:ext cx="344445" cy="3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梯形 74">
            <a:extLst>
              <a:ext uri="{FF2B5EF4-FFF2-40B4-BE49-F238E27FC236}">
                <a16:creationId xmlns:a16="http://schemas.microsoft.com/office/drawing/2014/main" id="{32574527-BAE5-4904-A8A8-5FC2C57D2E62}"/>
              </a:ext>
            </a:extLst>
          </p:cNvPr>
          <p:cNvSpPr/>
          <p:nvPr/>
        </p:nvSpPr>
        <p:spPr>
          <a:xfrm>
            <a:off x="5311636" y="3211076"/>
            <a:ext cx="1637394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32C3AB83-6BF6-483E-8231-875D2AF82AD2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6130333" y="3576999"/>
            <a:ext cx="0" cy="868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C1DF96ED-B591-4321-A0F4-4E7EBC10C289}"/>
              </a:ext>
            </a:extLst>
          </p:cNvPr>
          <p:cNvCxnSpPr>
            <a:cxnSpLocks/>
            <a:stCxn id="75" idx="0"/>
            <a:endCxn id="58" idx="2"/>
          </p:cNvCxnSpPr>
          <p:nvPr/>
        </p:nvCxnSpPr>
        <p:spPr>
          <a:xfrm flipV="1">
            <a:off x="6130333" y="2581231"/>
            <a:ext cx="3055" cy="629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1CCEBD70-D1A5-49B4-ACEA-26A1AFDACA20}"/>
              </a:ext>
            </a:extLst>
          </p:cNvPr>
          <p:cNvSpPr txBox="1"/>
          <p:nvPr/>
        </p:nvSpPr>
        <p:spPr>
          <a:xfrm>
            <a:off x="5354181" y="3201723"/>
            <a:ext cx="1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触发源选择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9707F40-7FED-4276-AF17-EC35AECACD67}"/>
              </a:ext>
            </a:extLst>
          </p:cNvPr>
          <p:cNvSpPr txBox="1"/>
          <p:nvPr/>
        </p:nvSpPr>
        <p:spPr>
          <a:xfrm>
            <a:off x="6224283" y="4075694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TI1FP1</a:t>
            </a: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A5B26CCF-8E3D-405C-8BBB-BADEBCBDA53B}"/>
              </a:ext>
            </a:extLst>
          </p:cNvPr>
          <p:cNvSpPr/>
          <p:nvPr/>
        </p:nvSpPr>
        <p:spPr>
          <a:xfrm>
            <a:off x="8041561" y="422725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分频器</a:t>
            </a:r>
            <a:endParaRPr lang="en-US" altLang="zh-CN"/>
          </a:p>
        </p:txBody>
      </p: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FBBBCCF2-550B-4970-AE52-44D9054D01AE}"/>
              </a:ext>
            </a:extLst>
          </p:cNvPr>
          <p:cNvCxnSpPr>
            <a:cxnSpLocks/>
          </p:cNvCxnSpPr>
          <p:nvPr/>
        </p:nvCxnSpPr>
        <p:spPr>
          <a:xfrm>
            <a:off x="9121561" y="4547721"/>
            <a:ext cx="39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1EC215E9-D6CF-4BF8-9880-D9DA9873B830}"/>
              </a:ext>
            </a:extLst>
          </p:cNvPr>
          <p:cNvCxnSpPr>
            <a:cxnSpLocks/>
          </p:cNvCxnSpPr>
          <p:nvPr/>
        </p:nvCxnSpPr>
        <p:spPr>
          <a:xfrm>
            <a:off x="5934957" y="4672049"/>
            <a:ext cx="89402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002E7D6F-C75F-44A9-AE87-E29B5B80303B}"/>
              </a:ext>
            </a:extLst>
          </p:cNvPr>
          <p:cNvSpPr/>
          <p:nvPr/>
        </p:nvSpPr>
        <p:spPr>
          <a:xfrm>
            <a:off x="9514018" y="5201572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CCR2</a:t>
            </a:r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/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1DA7841C-9B05-4CCC-9DE8-B01F445C24F2}"/>
              </a:ext>
            </a:extLst>
          </p:cNvPr>
          <p:cNvCxnSpPr>
            <a:cxnSpLocks/>
          </p:cNvCxnSpPr>
          <p:nvPr/>
        </p:nvCxnSpPr>
        <p:spPr>
          <a:xfrm flipV="1">
            <a:off x="7697116" y="5520500"/>
            <a:ext cx="344445" cy="3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A9C9854C-F43D-4CFD-AB7F-A2DE43F0431D}"/>
              </a:ext>
            </a:extLst>
          </p:cNvPr>
          <p:cNvSpPr txBox="1"/>
          <p:nvPr/>
        </p:nvSpPr>
        <p:spPr>
          <a:xfrm>
            <a:off x="5920118" y="4640224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TI1FP2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50D2B6AC-1937-41B5-A70E-2434628011DF}"/>
              </a:ext>
            </a:extLst>
          </p:cNvPr>
          <p:cNvSpPr/>
          <p:nvPr/>
        </p:nvSpPr>
        <p:spPr>
          <a:xfrm>
            <a:off x="8041561" y="5201572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分频器</a:t>
            </a:r>
            <a:endParaRPr lang="en-US" altLang="zh-CN"/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9DDF88BF-6DDF-4F52-912E-14021B78C2C0}"/>
              </a:ext>
            </a:extLst>
          </p:cNvPr>
          <p:cNvCxnSpPr>
            <a:cxnSpLocks/>
          </p:cNvCxnSpPr>
          <p:nvPr/>
        </p:nvCxnSpPr>
        <p:spPr>
          <a:xfrm>
            <a:off x="9121561" y="5522040"/>
            <a:ext cx="39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43B9C1-1A5E-4916-84A5-C78A1D4C842D}"/>
              </a:ext>
            </a:extLst>
          </p:cNvPr>
          <p:cNvCxnSpPr>
            <a:cxnSpLocks/>
          </p:cNvCxnSpPr>
          <p:nvPr/>
        </p:nvCxnSpPr>
        <p:spPr>
          <a:xfrm>
            <a:off x="6828982" y="4672049"/>
            <a:ext cx="0" cy="74480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梯形 102">
            <a:extLst>
              <a:ext uri="{FF2B5EF4-FFF2-40B4-BE49-F238E27FC236}">
                <a16:creationId xmlns:a16="http://schemas.microsoft.com/office/drawing/2014/main" id="{5EDEF6C8-81DF-4D71-B78E-7BBE7BF3BE81}"/>
              </a:ext>
            </a:extLst>
          </p:cNvPr>
          <p:cNvSpPr/>
          <p:nvPr/>
        </p:nvSpPr>
        <p:spPr>
          <a:xfrm rot="5400000">
            <a:off x="7201485" y="5339420"/>
            <a:ext cx="62533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4CEE716A-6E71-48D4-9D6D-98998139E99F}"/>
              </a:ext>
            </a:extLst>
          </p:cNvPr>
          <p:cNvCxnSpPr>
            <a:cxnSpLocks/>
          </p:cNvCxnSpPr>
          <p:nvPr/>
        </p:nvCxnSpPr>
        <p:spPr>
          <a:xfrm>
            <a:off x="6828982" y="5416852"/>
            <a:ext cx="5022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16A4E2A3-3586-406A-B049-F270B4DA16DD}"/>
              </a:ext>
            </a:extLst>
          </p:cNvPr>
          <p:cNvSpPr/>
          <p:nvPr/>
        </p:nvSpPr>
        <p:spPr>
          <a:xfrm>
            <a:off x="327383" y="918450"/>
            <a:ext cx="4845257" cy="30175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B2901777-0684-41A8-BB63-8CC3121BB4DC}"/>
              </a:ext>
            </a:extLst>
          </p:cNvPr>
          <p:cNvGrpSpPr/>
          <p:nvPr/>
        </p:nvGrpSpPr>
        <p:grpSpPr>
          <a:xfrm>
            <a:off x="327383" y="1092018"/>
            <a:ext cx="4733453" cy="2798529"/>
            <a:chOff x="1325615" y="2413355"/>
            <a:chExt cx="4733453" cy="2798529"/>
          </a:xfrm>
        </p:grpSpPr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A0513982-5321-4352-A088-F13C3F923983}"/>
                </a:ext>
              </a:extLst>
            </p:cNvPr>
            <p:cNvCxnSpPr>
              <a:cxnSpLocks/>
            </p:cNvCxnSpPr>
            <p:nvPr/>
          </p:nvCxnSpPr>
          <p:spPr>
            <a:xfrm>
              <a:off x="2903433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58FE7943-1CC5-41E9-B236-D69B290ADD43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C5CF9E7-19E9-4DB5-BF53-32EF6BD13318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E0B223EF-E316-43D8-A97B-B66116B87965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2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C2643586-766E-4001-BB6A-92DD4DC0A7CF}"/>
                </a:ext>
              </a:extLst>
            </p:cNvPr>
            <p:cNvCxnSpPr>
              <a:cxnSpLocks/>
            </p:cNvCxnSpPr>
            <p:nvPr/>
          </p:nvCxnSpPr>
          <p:spPr>
            <a:xfrm>
              <a:off x="4485536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CDA742A0-7FB2-40FC-B20F-C479F02E91E7}"/>
                </a:ext>
              </a:extLst>
            </p:cNvPr>
            <p:cNvCxnSpPr>
              <a:cxnSpLocks/>
            </p:cNvCxnSpPr>
            <p:nvPr/>
          </p:nvCxnSpPr>
          <p:spPr>
            <a:xfrm>
              <a:off x="1896533" y="3915317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0D26307F-127B-4997-8B3F-3B9919EA8F5C}"/>
                </a:ext>
              </a:extLst>
            </p:cNvPr>
            <p:cNvCxnSpPr>
              <a:cxnSpLocks/>
            </p:cNvCxnSpPr>
            <p:nvPr/>
          </p:nvCxnSpPr>
          <p:spPr>
            <a:xfrm>
              <a:off x="5270160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D645C71C-F2FD-4168-B288-A729045307A1}"/>
                </a:ext>
              </a:extLst>
            </p:cNvPr>
            <p:cNvCxnSpPr>
              <a:cxnSpLocks/>
            </p:cNvCxnSpPr>
            <p:nvPr/>
          </p:nvCxnSpPr>
          <p:spPr>
            <a:xfrm>
              <a:off x="5270160" y="3009190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5072EEF9-375B-4C0B-91A2-00F7C01D5317}"/>
                </a:ext>
              </a:extLst>
            </p:cNvPr>
            <p:cNvSpPr txBox="1"/>
            <p:nvPr/>
          </p:nvSpPr>
          <p:spPr>
            <a:xfrm>
              <a:off x="1325615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C39CFC21-FD4F-4790-AD83-D047EB59C007}"/>
                </a:ext>
              </a:extLst>
            </p:cNvPr>
            <p:cNvCxnSpPr>
              <a:cxnSpLocks/>
              <a:stCxn id="117" idx="0"/>
            </p:cNvCxnSpPr>
            <p:nvPr/>
          </p:nvCxnSpPr>
          <p:spPr>
            <a:xfrm flipV="1">
              <a:off x="2114524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F50C9F7B-5461-406F-ACBB-C2E0250C5C17}"/>
                </a:ext>
              </a:extLst>
            </p:cNvPr>
            <p:cNvSpPr txBox="1"/>
            <p:nvPr/>
          </p:nvSpPr>
          <p:spPr>
            <a:xfrm>
              <a:off x="2903433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B7CBD15-4E9A-4F8D-987C-B6F4C5928FC1}"/>
                </a:ext>
              </a:extLst>
            </p:cNvPr>
            <p:cNvCxnSpPr>
              <a:cxnSpLocks/>
              <a:stCxn id="119" idx="0"/>
            </p:cNvCxnSpPr>
            <p:nvPr/>
          </p:nvCxnSpPr>
          <p:spPr>
            <a:xfrm flipV="1">
              <a:off x="3692342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D96FB13D-EBE1-46F9-A49A-FCCC7F49E45A}"/>
                </a:ext>
              </a:extLst>
            </p:cNvPr>
            <p:cNvCxnSpPr>
              <a:cxnSpLocks/>
            </p:cNvCxnSpPr>
            <p:nvPr/>
          </p:nvCxnSpPr>
          <p:spPr>
            <a:xfrm>
              <a:off x="2903433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1B429CCD-470C-4354-A72A-BF93CC78CFEE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2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C7212E76-4756-472B-AE1E-5C17D75D82AC}"/>
                </a:ext>
              </a:extLst>
            </p:cNvPr>
            <p:cNvCxnSpPr>
              <a:cxnSpLocks/>
            </p:cNvCxnSpPr>
            <p:nvPr/>
          </p:nvCxnSpPr>
          <p:spPr>
            <a:xfrm>
              <a:off x="4481251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4F99050C-D5A8-49C4-9738-5385502E7344}"/>
                </a:ext>
              </a:extLst>
            </p:cNvPr>
            <p:cNvSpPr txBox="1"/>
            <p:nvPr/>
          </p:nvSpPr>
          <p:spPr>
            <a:xfrm>
              <a:off x="2289285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23B3EF3-C439-4E78-81B0-9AB81D7DA1F0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7DB2A463-AD1A-4C58-8FBA-5B0C5C7F64DE}"/>
                </a:ext>
              </a:extLst>
            </p:cNvPr>
            <p:cNvSpPr txBox="1"/>
            <p:nvPr/>
          </p:nvSpPr>
          <p:spPr>
            <a:xfrm>
              <a:off x="4481250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DC0FC48E-EA3F-463D-BE0D-6C00B4C54BC7}"/>
                </a:ext>
              </a:extLst>
            </p:cNvPr>
            <p:cNvCxnSpPr>
              <a:cxnSpLocks/>
              <a:stCxn id="126" idx="0"/>
            </p:cNvCxnSpPr>
            <p:nvPr/>
          </p:nvCxnSpPr>
          <p:spPr>
            <a:xfrm flipV="1">
              <a:off x="5270159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6502F905-E1C6-4C1D-9DA8-2C15A158FFC0}"/>
                </a:ext>
              </a:extLst>
            </p:cNvPr>
            <p:cNvSpPr txBox="1"/>
            <p:nvPr/>
          </p:nvSpPr>
          <p:spPr>
            <a:xfrm>
              <a:off x="3867102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CC4933D8-68F9-414E-96A1-B2FBBA81DF79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1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62BB63D5-80D8-4EBE-A334-886714C57D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3433" y="2887987"/>
              <a:ext cx="7354" cy="193345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FC70D317-4331-4164-9F8E-5E356EC0A592}"/>
                </a:ext>
              </a:extLst>
            </p:cNvPr>
            <p:cNvSpPr txBox="1"/>
            <p:nvPr/>
          </p:nvSpPr>
          <p:spPr>
            <a:xfrm>
              <a:off x="2114523" y="4842552"/>
              <a:ext cx="1577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CCR2 = CNT</a:t>
              </a:r>
            </a:p>
          </p:txBody>
        </p: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7DFB827D-739D-488B-B41A-D1D7B4C9E6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6965" y="2887987"/>
              <a:ext cx="7354" cy="193345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C7688592-C3B0-426B-8478-4A8FB9CF1209}"/>
                </a:ext>
              </a:extLst>
            </p:cNvPr>
            <p:cNvSpPr txBox="1"/>
            <p:nvPr/>
          </p:nvSpPr>
          <p:spPr>
            <a:xfrm>
              <a:off x="3688055" y="4842552"/>
              <a:ext cx="1577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CCR2 = CNT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726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片上资源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外设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91673"/>
              </p:ext>
            </p:extLst>
          </p:nvPr>
        </p:nvGraphicFramePr>
        <p:xfrm>
          <a:off x="1169115" y="1041638"/>
          <a:ext cx="10080000" cy="53639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259224108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92259567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920749495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014093513"/>
                    </a:ext>
                  </a:extLst>
                </a:gridCol>
              </a:tblGrid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英文缩写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英文缩写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名称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3870292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NVIC</a:t>
                      </a:r>
                      <a:endParaRPr lang="zh-CN" altLang="en-US" sz="20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嵌套向量中断控制器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CAN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CAN</a:t>
                      </a:r>
                      <a:r>
                        <a:rPr lang="zh-CN" altLang="en-US" sz="2000"/>
                        <a:t>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781851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SysTick</a:t>
                      </a:r>
                      <a:endParaRPr lang="zh-CN" altLang="en-US" sz="200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系统滴答定时器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</a:t>
                      </a:r>
                      <a:r>
                        <a:rPr lang="zh-CN" altLang="en-US" sz="2000"/>
                        <a:t>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366681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RCC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复位和时钟控制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RTC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实时时钟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621978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GPIO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通用</a:t>
                      </a:r>
                      <a:r>
                        <a:rPr lang="en-US" altLang="zh-CN" sz="2000"/>
                        <a:t>IO</a:t>
                      </a:r>
                      <a:r>
                        <a:rPr lang="zh-CN" altLang="en-US" sz="2000"/>
                        <a:t>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CRC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CRC</a:t>
                      </a:r>
                      <a:r>
                        <a:rPr lang="zh-CN" altLang="en-US" sz="2000"/>
                        <a:t>校验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516054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AFIO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复用</a:t>
                      </a:r>
                      <a:r>
                        <a:rPr lang="en-US" altLang="zh-CN" sz="2000"/>
                        <a:t>IO</a:t>
                      </a:r>
                      <a:r>
                        <a:rPr lang="zh-CN" altLang="en-US" sz="2000"/>
                        <a:t>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PWR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电源控制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591430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EXTI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外部中断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BKP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备份寄存器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839070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TIM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IWDG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独立看门狗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282332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ADC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模数转换器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WWDG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窗口看门狗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5117542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DMA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直接内存访问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DAC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数模转换器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298019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USART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同步</a:t>
                      </a:r>
                      <a:r>
                        <a:rPr lang="en-US" altLang="zh-CN" sz="2000"/>
                        <a:t>/</a:t>
                      </a:r>
                      <a:r>
                        <a:rPr lang="zh-CN" altLang="en-US" sz="2000"/>
                        <a:t>异步串口通信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SDIO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SD</a:t>
                      </a:r>
                      <a:r>
                        <a:rPr lang="zh-CN" altLang="en-US" sz="2000"/>
                        <a:t>卡接口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282911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I2C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I2C</a:t>
                      </a:r>
                      <a:r>
                        <a:rPr lang="zh-CN" altLang="en-US" sz="2000"/>
                        <a:t>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FSMC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可变静态存储控制器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4517499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SPI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SPI</a:t>
                      </a:r>
                      <a:r>
                        <a:rPr lang="zh-CN" altLang="en-US" sz="2000"/>
                        <a:t>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 OTG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</a:t>
                      </a:r>
                      <a:r>
                        <a:rPr lang="zh-CN" altLang="en-US" sz="2000"/>
                        <a:t>主机接口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301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641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编码器接口简介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Encoder Interface </a:t>
            </a:r>
            <a:r>
              <a:rPr lang="zh-CN" altLang="en-US" sz="2800"/>
              <a:t>编码器接口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编码器接口可接收增量（正交）编码器的信号，根据编码器旋转产生的正交信号脉冲，自动控制</a:t>
            </a:r>
            <a:r>
              <a:rPr lang="en-US" altLang="zh-CN" sz="2800"/>
              <a:t>CNT</a:t>
            </a:r>
            <a:r>
              <a:rPr lang="zh-CN" altLang="en-US" sz="2800"/>
              <a:t>自增或自减，从而指示编码器的位置、旋转方向和旋转速度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每个高级定时器和通用定时器都拥有</a:t>
            </a:r>
            <a:r>
              <a:rPr lang="en-US" altLang="zh-CN" sz="2800"/>
              <a:t>1</a:t>
            </a:r>
            <a:r>
              <a:rPr lang="zh-CN" altLang="en-US" sz="2800"/>
              <a:t>个编码器接口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两个输入引脚借用了输入捕获的通道</a:t>
            </a:r>
            <a:r>
              <a:rPr lang="en-US" altLang="zh-CN" sz="2800"/>
              <a:t>1</a:t>
            </a:r>
            <a:r>
              <a:rPr lang="zh-CN" altLang="en-US" sz="2800"/>
              <a:t>和通道</a:t>
            </a:r>
            <a:r>
              <a:rPr lang="en-US" altLang="zh-CN" sz="28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824247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正交编码器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FD78E89-8DAE-49FA-A26D-3EB2C2DA72E0}"/>
              </a:ext>
            </a:extLst>
          </p:cNvPr>
          <p:cNvGrpSpPr/>
          <p:nvPr/>
        </p:nvGrpSpPr>
        <p:grpSpPr>
          <a:xfrm>
            <a:off x="3115750" y="1870104"/>
            <a:ext cx="4092269" cy="1076273"/>
            <a:chOff x="1696079" y="2144217"/>
            <a:chExt cx="4092269" cy="1076273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DFB41FA-3C66-4646-9C79-9A207BFBA92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000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3B3DEFD-44FD-4ECD-96B7-4DDA19ACB89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42142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3A6839E-B614-4548-904F-3533B653C040}"/>
                </a:ext>
              </a:extLst>
            </p:cNvPr>
            <p:cNvCxnSpPr>
              <a:cxnSpLocks/>
            </p:cNvCxnSpPr>
            <p:nvPr/>
          </p:nvCxnSpPr>
          <p:spPr>
            <a:xfrm>
              <a:off x="2557284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91D17C9-753F-4484-BC5B-8ACBA18BC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71791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FE6D370-CC95-4A4C-A15D-74B5F1F8B6D7}"/>
                </a:ext>
              </a:extLst>
            </p:cNvPr>
            <p:cNvCxnSpPr>
              <a:cxnSpLocks/>
            </p:cNvCxnSpPr>
            <p:nvPr/>
          </p:nvCxnSpPr>
          <p:spPr>
            <a:xfrm>
              <a:off x="2987569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9A06F98-8467-4985-9A49-B0983DD73BC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02711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C236FAB-CD68-4D12-B699-7D635ED5D484}"/>
                </a:ext>
              </a:extLst>
            </p:cNvPr>
            <p:cNvCxnSpPr>
              <a:cxnSpLocks/>
            </p:cNvCxnSpPr>
            <p:nvPr/>
          </p:nvCxnSpPr>
          <p:spPr>
            <a:xfrm>
              <a:off x="3417853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0BAD0CC-57D3-47BC-837F-5FF48B0810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32995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FE1D595-567F-4281-A640-2394077E28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8137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B69E41B-08B2-4895-9C99-E167EEDA3B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11857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1B0AD35-5F43-4464-9838-04A4FA7A6944}"/>
                </a:ext>
              </a:extLst>
            </p:cNvPr>
            <p:cNvCxnSpPr>
              <a:cxnSpLocks/>
            </p:cNvCxnSpPr>
            <p:nvPr/>
          </p:nvCxnSpPr>
          <p:spPr>
            <a:xfrm>
              <a:off x="1696714" y="2575622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3445861-1463-4364-B761-4EA7806E4C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63279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3127C56-A1D4-4836-B810-65A10CDEBBA7}"/>
                </a:ext>
              </a:extLst>
            </p:cNvPr>
            <p:cNvCxnSpPr>
              <a:cxnSpLocks/>
            </p:cNvCxnSpPr>
            <p:nvPr/>
          </p:nvCxnSpPr>
          <p:spPr>
            <a:xfrm>
              <a:off x="4278421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FAEC900-A7F3-4B8E-A0E9-6791163268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93563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85D80AA-9C2A-43F6-8DE8-58F1F6041402}"/>
                </a:ext>
              </a:extLst>
            </p:cNvPr>
            <p:cNvCxnSpPr>
              <a:cxnSpLocks/>
            </p:cNvCxnSpPr>
            <p:nvPr/>
          </p:nvCxnSpPr>
          <p:spPr>
            <a:xfrm>
              <a:off x="4708705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6DD4C4D-2331-4954-A5F2-26D3C3546E17}"/>
                </a:ext>
              </a:extLst>
            </p:cNvPr>
            <p:cNvCxnSpPr>
              <a:cxnSpLocks/>
            </p:cNvCxnSpPr>
            <p:nvPr/>
          </p:nvCxnSpPr>
          <p:spPr>
            <a:xfrm>
              <a:off x="2346075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57F6B1C-E316-42B1-B8DC-31861377F3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61217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83A9109-C65A-416D-91C9-3FA0F57EFBB3}"/>
                </a:ext>
              </a:extLst>
            </p:cNvPr>
            <p:cNvCxnSpPr>
              <a:cxnSpLocks/>
            </p:cNvCxnSpPr>
            <p:nvPr/>
          </p:nvCxnSpPr>
          <p:spPr>
            <a:xfrm>
              <a:off x="2776359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360C6F4E-D0AC-4897-A15D-4233461A2C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90866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DB4D4A3-C808-48DC-851F-0D1F6BCBD4B3}"/>
                </a:ext>
              </a:extLst>
            </p:cNvPr>
            <p:cNvCxnSpPr>
              <a:cxnSpLocks/>
            </p:cNvCxnSpPr>
            <p:nvPr/>
          </p:nvCxnSpPr>
          <p:spPr>
            <a:xfrm>
              <a:off x="3206644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2BB3B4D-FFB3-40BF-82E3-4080EAF6C6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21786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9C669B1-F724-447B-AFBF-E4531733AFFC}"/>
                </a:ext>
              </a:extLst>
            </p:cNvPr>
            <p:cNvCxnSpPr>
              <a:cxnSpLocks/>
            </p:cNvCxnSpPr>
            <p:nvPr/>
          </p:nvCxnSpPr>
          <p:spPr>
            <a:xfrm>
              <a:off x="3636928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60186C4-983A-4560-9A08-4BD483C85E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52070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519108A8-5182-4126-A49D-7C34CF142BFA}"/>
                </a:ext>
              </a:extLst>
            </p:cNvPr>
            <p:cNvCxnSpPr>
              <a:cxnSpLocks/>
            </p:cNvCxnSpPr>
            <p:nvPr/>
          </p:nvCxnSpPr>
          <p:spPr>
            <a:xfrm>
              <a:off x="4067212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25FC70B-16C8-4F6E-83BD-910B9F5E3D4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30932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A123AE2C-B7BC-42BF-9DE4-2971D1EE16D3}"/>
                </a:ext>
              </a:extLst>
            </p:cNvPr>
            <p:cNvCxnSpPr>
              <a:cxnSpLocks/>
            </p:cNvCxnSpPr>
            <p:nvPr/>
          </p:nvCxnSpPr>
          <p:spPr>
            <a:xfrm>
              <a:off x="1696079" y="3218812"/>
              <a:ext cx="649995" cy="167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77FD9704-BF07-4C6E-81CC-952E1221D3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82354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790825F-1004-43D2-8B8E-69B416D636D3}"/>
                </a:ext>
              </a:extLst>
            </p:cNvPr>
            <p:cNvCxnSpPr>
              <a:cxnSpLocks/>
            </p:cNvCxnSpPr>
            <p:nvPr/>
          </p:nvCxnSpPr>
          <p:spPr>
            <a:xfrm>
              <a:off x="4497496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337B102-B70B-42E4-99B9-323ED0A2DE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12638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FE433E07-7E5F-4E58-B6B3-99E45943A70E}"/>
                </a:ext>
              </a:extLst>
            </p:cNvPr>
            <p:cNvCxnSpPr>
              <a:cxnSpLocks/>
            </p:cNvCxnSpPr>
            <p:nvPr/>
          </p:nvCxnSpPr>
          <p:spPr>
            <a:xfrm>
              <a:off x="4927780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6E9201E7-7EE3-4F2A-8C1E-2E37DF5EFE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23846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11AB93DB-C250-48C2-974B-9EB7A34EA294}"/>
                </a:ext>
              </a:extLst>
            </p:cNvPr>
            <p:cNvCxnSpPr>
              <a:cxnSpLocks/>
            </p:cNvCxnSpPr>
            <p:nvPr/>
          </p:nvCxnSpPr>
          <p:spPr>
            <a:xfrm>
              <a:off x="5142922" y="2574503"/>
              <a:ext cx="64542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F17A7AA0-EF0F-4A62-8FBB-EA45217093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2921" y="3004230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E278DB46-B38C-45CD-9BCE-E8513C77FD5E}"/>
                </a:ext>
              </a:extLst>
            </p:cNvPr>
            <p:cNvCxnSpPr>
              <a:cxnSpLocks/>
            </p:cNvCxnSpPr>
            <p:nvPr/>
          </p:nvCxnSpPr>
          <p:spPr>
            <a:xfrm>
              <a:off x="5358063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701AA908-74E4-4DF0-8FA7-BC2311A6D194}"/>
              </a:ext>
            </a:extLst>
          </p:cNvPr>
          <p:cNvSpPr txBox="1"/>
          <p:nvPr/>
        </p:nvSpPr>
        <p:spPr>
          <a:xfrm>
            <a:off x="2092597" y="1805647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A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71D11D1-5A52-483C-8125-C540ADD4F4C9}"/>
              </a:ext>
            </a:extLst>
          </p:cNvPr>
          <p:cNvSpPr txBox="1"/>
          <p:nvPr/>
        </p:nvSpPr>
        <p:spPr>
          <a:xfrm>
            <a:off x="2092597" y="2449396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252E9AB-7794-4055-8464-12B23F6E6A4C}"/>
              </a:ext>
            </a:extLst>
          </p:cNvPr>
          <p:cNvSpPr txBox="1"/>
          <p:nvPr/>
        </p:nvSpPr>
        <p:spPr>
          <a:xfrm>
            <a:off x="1149434" y="2127522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正转</a:t>
            </a:r>
            <a:endParaRPr lang="en-US" altLang="zh-CN" sz="2400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5A052BB-B529-408A-9593-D95EB640F296}"/>
              </a:ext>
            </a:extLst>
          </p:cNvPr>
          <p:cNvGrpSpPr/>
          <p:nvPr/>
        </p:nvGrpSpPr>
        <p:grpSpPr>
          <a:xfrm>
            <a:off x="3112452" y="4259814"/>
            <a:ext cx="4096202" cy="1076832"/>
            <a:chOff x="1692781" y="2144217"/>
            <a:chExt cx="4096202" cy="1076832"/>
          </a:xfrm>
        </p:grpSpPr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8D6E66B9-F252-4E64-BD9B-6820881F5BAF}"/>
                </a:ext>
              </a:extLst>
            </p:cNvPr>
            <p:cNvCxnSpPr>
              <a:cxnSpLocks/>
            </p:cNvCxnSpPr>
            <p:nvPr/>
          </p:nvCxnSpPr>
          <p:spPr>
            <a:xfrm>
              <a:off x="2343125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DDC6D080-6ABB-41D9-A2FB-C203043C2BC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58267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61B3535A-B414-49A7-B5FC-2B24F14C9D5D}"/>
                </a:ext>
              </a:extLst>
            </p:cNvPr>
            <p:cNvCxnSpPr>
              <a:cxnSpLocks/>
            </p:cNvCxnSpPr>
            <p:nvPr/>
          </p:nvCxnSpPr>
          <p:spPr>
            <a:xfrm>
              <a:off x="2773409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603CD542-797B-45A4-BCD0-A08DEC178F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87916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C78D1AF2-B19D-42C4-B3A4-C1D8AC0CE389}"/>
                </a:ext>
              </a:extLst>
            </p:cNvPr>
            <p:cNvCxnSpPr>
              <a:cxnSpLocks/>
            </p:cNvCxnSpPr>
            <p:nvPr/>
          </p:nvCxnSpPr>
          <p:spPr>
            <a:xfrm>
              <a:off x="3203694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1A7AEE1C-BD4A-4CD2-988D-1DAD6DB794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18836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55B579FB-748C-49AC-89A2-4772EDB252F4}"/>
                </a:ext>
              </a:extLst>
            </p:cNvPr>
            <p:cNvCxnSpPr>
              <a:cxnSpLocks/>
            </p:cNvCxnSpPr>
            <p:nvPr/>
          </p:nvCxnSpPr>
          <p:spPr>
            <a:xfrm>
              <a:off x="3633978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0895566F-B18A-4CD2-8153-844698978DD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49120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B950F6FA-2CF7-4342-A330-7BF8F6F9EBE6}"/>
                </a:ext>
              </a:extLst>
            </p:cNvPr>
            <p:cNvCxnSpPr>
              <a:cxnSpLocks/>
            </p:cNvCxnSpPr>
            <p:nvPr/>
          </p:nvCxnSpPr>
          <p:spPr>
            <a:xfrm>
              <a:off x="4064262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609B5A5C-AD7C-45A8-ACB7-C683473977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27982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7FE31FD4-9366-45D9-BCFA-57B3CA84F52C}"/>
                </a:ext>
              </a:extLst>
            </p:cNvPr>
            <p:cNvCxnSpPr>
              <a:cxnSpLocks/>
            </p:cNvCxnSpPr>
            <p:nvPr/>
          </p:nvCxnSpPr>
          <p:spPr>
            <a:xfrm>
              <a:off x="5355113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BF3558C0-DE26-4909-AFB1-983784F06C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79404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522CC999-49C4-4485-9288-8B49D2AEC045}"/>
                </a:ext>
              </a:extLst>
            </p:cNvPr>
            <p:cNvCxnSpPr>
              <a:cxnSpLocks/>
            </p:cNvCxnSpPr>
            <p:nvPr/>
          </p:nvCxnSpPr>
          <p:spPr>
            <a:xfrm>
              <a:off x="4494546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D96E4181-5D7B-4E8F-944F-19FC39F233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09688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8B5AB03E-EDD0-4012-BB6C-CEC1F6B3D258}"/>
                </a:ext>
              </a:extLst>
            </p:cNvPr>
            <p:cNvCxnSpPr>
              <a:cxnSpLocks/>
            </p:cNvCxnSpPr>
            <p:nvPr/>
          </p:nvCxnSpPr>
          <p:spPr>
            <a:xfrm>
              <a:off x="4924830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F5E963A-C3DB-41C9-9601-81038A014993}"/>
                </a:ext>
              </a:extLst>
            </p:cNvPr>
            <p:cNvCxnSpPr>
              <a:cxnSpLocks/>
            </p:cNvCxnSpPr>
            <p:nvPr/>
          </p:nvCxnSpPr>
          <p:spPr>
            <a:xfrm>
              <a:off x="2127000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96509036-E6AF-4193-9CFA-BA9D0910DE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42142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AF07176-D429-4260-A396-E67454E6E3CC}"/>
                </a:ext>
              </a:extLst>
            </p:cNvPr>
            <p:cNvCxnSpPr>
              <a:cxnSpLocks/>
            </p:cNvCxnSpPr>
            <p:nvPr/>
          </p:nvCxnSpPr>
          <p:spPr>
            <a:xfrm>
              <a:off x="2557284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60F826A5-BBB1-496C-864E-C0D055EF77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71791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CB1BD73C-0EE3-4756-A09F-45DFFB5E7D89}"/>
                </a:ext>
              </a:extLst>
            </p:cNvPr>
            <p:cNvCxnSpPr>
              <a:cxnSpLocks/>
            </p:cNvCxnSpPr>
            <p:nvPr/>
          </p:nvCxnSpPr>
          <p:spPr>
            <a:xfrm>
              <a:off x="2987569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EC0B3D77-7B20-458D-962A-E4C8E1941F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02711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5DE55477-12C6-4F12-A2E0-6F6D5F9CD278}"/>
                </a:ext>
              </a:extLst>
            </p:cNvPr>
            <p:cNvCxnSpPr>
              <a:cxnSpLocks/>
            </p:cNvCxnSpPr>
            <p:nvPr/>
          </p:nvCxnSpPr>
          <p:spPr>
            <a:xfrm>
              <a:off x="3417853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60FCF4E3-2A56-46C0-9AE2-EDEE3E6EE1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32995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231E9D52-AEB6-4DDB-B3ED-ED01C196F3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8137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20EEF1E6-B55C-4FBC-B1FB-3FFB8A475A5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11857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B1D89227-A4CC-42E9-A671-84A5A7BDB82D}"/>
                </a:ext>
              </a:extLst>
            </p:cNvPr>
            <p:cNvCxnSpPr>
              <a:cxnSpLocks/>
            </p:cNvCxnSpPr>
            <p:nvPr/>
          </p:nvCxnSpPr>
          <p:spPr>
            <a:xfrm>
              <a:off x="5138988" y="3219371"/>
              <a:ext cx="649995" cy="167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176D1CB2-17C6-4591-B422-94C666CEFC5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63279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C66BAC4C-453A-4DD5-806B-D850DD2DE0A4}"/>
                </a:ext>
              </a:extLst>
            </p:cNvPr>
            <p:cNvCxnSpPr>
              <a:cxnSpLocks/>
            </p:cNvCxnSpPr>
            <p:nvPr/>
          </p:nvCxnSpPr>
          <p:spPr>
            <a:xfrm>
              <a:off x="4278421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5F00095A-5EB9-45D4-B08E-71976732DDC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93563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CC1FD5AD-8221-4634-A874-69FBB658FA2F}"/>
                </a:ext>
              </a:extLst>
            </p:cNvPr>
            <p:cNvCxnSpPr>
              <a:cxnSpLocks/>
            </p:cNvCxnSpPr>
            <p:nvPr/>
          </p:nvCxnSpPr>
          <p:spPr>
            <a:xfrm>
              <a:off x="4708705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5E193DE-7700-4BED-8300-A03C60359B5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39971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A78954A2-1709-4D91-A904-8A108F05F051}"/>
                </a:ext>
              </a:extLst>
            </p:cNvPr>
            <p:cNvCxnSpPr>
              <a:cxnSpLocks/>
            </p:cNvCxnSpPr>
            <p:nvPr/>
          </p:nvCxnSpPr>
          <p:spPr>
            <a:xfrm>
              <a:off x="1697697" y="2574503"/>
              <a:ext cx="64542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C1B638DD-0C67-4E35-96B7-D00BF7CF3A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23846" y="3004230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837E03F0-9527-4859-9259-64488EF32C9A}"/>
                </a:ext>
              </a:extLst>
            </p:cNvPr>
            <p:cNvCxnSpPr>
              <a:cxnSpLocks/>
            </p:cNvCxnSpPr>
            <p:nvPr/>
          </p:nvCxnSpPr>
          <p:spPr>
            <a:xfrm>
              <a:off x="1692781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E8CA98E4-1936-4B8B-98EE-35B62F76B5A3}"/>
              </a:ext>
            </a:extLst>
          </p:cNvPr>
          <p:cNvSpPr txBox="1"/>
          <p:nvPr/>
        </p:nvSpPr>
        <p:spPr>
          <a:xfrm>
            <a:off x="2092597" y="4195357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A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99123EC5-AA1F-4533-8EFA-DA238B072E00}"/>
              </a:ext>
            </a:extLst>
          </p:cNvPr>
          <p:cNvSpPr txBox="1"/>
          <p:nvPr/>
        </p:nvSpPr>
        <p:spPr>
          <a:xfrm>
            <a:off x="2092597" y="4839106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DA0CD093-1E52-4179-B91B-3B26B1E67A67}"/>
              </a:ext>
            </a:extLst>
          </p:cNvPr>
          <p:cNvSpPr txBox="1"/>
          <p:nvPr/>
        </p:nvSpPr>
        <p:spPr>
          <a:xfrm>
            <a:off x="1149434" y="4517232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反转</a:t>
            </a:r>
            <a:endParaRPr lang="en-US" altLang="zh-CN" sz="2400"/>
          </a:p>
        </p:txBody>
      </p:sp>
      <p:graphicFrame>
        <p:nvGraphicFramePr>
          <p:cNvPr id="108" name="表格 108">
            <a:extLst>
              <a:ext uri="{FF2B5EF4-FFF2-40B4-BE49-F238E27FC236}">
                <a16:creationId xmlns:a16="http://schemas.microsoft.com/office/drawing/2014/main" id="{20880C3E-7D0D-4F3F-878C-62C016DF9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122114"/>
              </p:ext>
            </p:extLst>
          </p:nvPr>
        </p:nvGraphicFramePr>
        <p:xfrm>
          <a:off x="8279794" y="1431254"/>
          <a:ext cx="2618346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0171">
                  <a:extLst>
                    <a:ext uri="{9D8B030D-6E8A-4147-A177-3AD203B41FA5}">
                      <a16:colId xmlns:a16="http://schemas.microsoft.com/office/drawing/2014/main" val="1923388060"/>
                    </a:ext>
                  </a:extLst>
                </a:gridCol>
                <a:gridCol w="1648175">
                  <a:extLst>
                    <a:ext uri="{9D8B030D-6E8A-4147-A177-3AD203B41FA5}">
                      <a16:colId xmlns:a16="http://schemas.microsoft.com/office/drawing/2014/main" val="526237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边沿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另一相状态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22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相低电平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51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相高电平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924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相高电平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952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相低电平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87672"/>
                  </a:ext>
                </a:extLst>
              </a:tr>
            </a:tbl>
          </a:graphicData>
        </a:graphic>
      </p:graphicFrame>
      <p:graphicFrame>
        <p:nvGraphicFramePr>
          <p:cNvPr id="111" name="表格 108">
            <a:extLst>
              <a:ext uri="{FF2B5EF4-FFF2-40B4-BE49-F238E27FC236}">
                <a16:creationId xmlns:a16="http://schemas.microsoft.com/office/drawing/2014/main" id="{C3C9BFE4-13B0-4B7C-841C-EE3912240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541671"/>
              </p:ext>
            </p:extLst>
          </p:nvPr>
        </p:nvGraphicFramePr>
        <p:xfrm>
          <a:off x="8279794" y="3820964"/>
          <a:ext cx="2618346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0171">
                  <a:extLst>
                    <a:ext uri="{9D8B030D-6E8A-4147-A177-3AD203B41FA5}">
                      <a16:colId xmlns:a16="http://schemas.microsoft.com/office/drawing/2014/main" val="1923388060"/>
                    </a:ext>
                  </a:extLst>
                </a:gridCol>
                <a:gridCol w="1648175">
                  <a:extLst>
                    <a:ext uri="{9D8B030D-6E8A-4147-A177-3AD203B41FA5}">
                      <a16:colId xmlns:a16="http://schemas.microsoft.com/office/drawing/2014/main" val="526237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边沿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另一相状态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22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相高电平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51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相低电平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924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相低电平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952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相高电平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87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0144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编码器接口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0E992-3DA9-4510-A6E8-2E9E66EEE13D}"/>
              </a:ext>
            </a:extLst>
          </p:cNvPr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61B1431-F0F4-4A6F-B950-36F01BCB35E9}"/>
              </a:ext>
            </a:extLst>
          </p:cNvPr>
          <p:cNvSpPr/>
          <p:nvPr/>
        </p:nvSpPr>
        <p:spPr>
          <a:xfrm>
            <a:off x="2519349" y="5098958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7000C-6CBE-47FF-BCD8-FA50E158FF93}"/>
              </a:ext>
            </a:extLst>
          </p:cNvPr>
          <p:cNvSpPr/>
          <p:nvPr/>
        </p:nvSpPr>
        <p:spPr>
          <a:xfrm>
            <a:off x="7314019" y="1541260"/>
            <a:ext cx="4049204" cy="2394708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638C1-1EDE-4218-8CC9-408395168595}"/>
              </a:ext>
            </a:extLst>
          </p:cNvPr>
          <p:cNvSpPr/>
          <p:nvPr/>
        </p:nvSpPr>
        <p:spPr>
          <a:xfrm>
            <a:off x="9504931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E424B-FCD7-4318-BD26-33068497B610}"/>
              </a:ext>
            </a:extLst>
          </p:cNvPr>
          <p:cNvSpPr/>
          <p:nvPr/>
        </p:nvSpPr>
        <p:spPr>
          <a:xfrm>
            <a:off x="9504929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C621D2-275F-44F1-AADC-9F0B70F4CC02}"/>
              </a:ext>
            </a:extLst>
          </p:cNvPr>
          <p:cNvSpPr/>
          <p:nvPr/>
        </p:nvSpPr>
        <p:spPr>
          <a:xfrm>
            <a:off x="7675882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FAAC806-9559-4381-9E04-D576EE1410FC}"/>
              </a:ext>
            </a:extLst>
          </p:cNvPr>
          <p:cNvCxnSpPr>
            <a:cxnSpLocks/>
            <a:stCxn id="58" idx="3"/>
            <a:endCxn id="15" idx="1"/>
          </p:cNvCxnSpPr>
          <p:nvPr/>
        </p:nvCxnSpPr>
        <p:spPr>
          <a:xfrm flipV="1">
            <a:off x="6935836" y="3395135"/>
            <a:ext cx="740046" cy="2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8ECD11-2350-43F9-9E50-B9E14BD3551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152155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219C999-A2EA-4A3F-9D37-932B7E2DD289}"/>
              </a:ext>
            </a:extLst>
          </p:cNvPr>
          <p:cNvSpPr/>
          <p:nvPr/>
        </p:nvSpPr>
        <p:spPr>
          <a:xfrm>
            <a:off x="2519349" y="4124639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id="{87C643B8-F9B4-45F1-BD36-D4923693BC58}"/>
              </a:ext>
            </a:extLst>
          </p:cNvPr>
          <p:cNvSpPr/>
          <p:nvPr/>
        </p:nvSpPr>
        <p:spPr>
          <a:xfrm>
            <a:off x="10099911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AD4AA83-1098-4CBF-A9CB-AFE346E2D43D}"/>
              </a:ext>
            </a:extLst>
          </p:cNvPr>
          <p:cNvSpPr/>
          <p:nvPr/>
        </p:nvSpPr>
        <p:spPr>
          <a:xfrm>
            <a:off x="1171357" y="422725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ACB71BB-3C99-4AE7-A572-329783ECA254}"/>
              </a:ext>
            </a:extLst>
          </p:cNvPr>
          <p:cNvSpPr/>
          <p:nvPr/>
        </p:nvSpPr>
        <p:spPr>
          <a:xfrm>
            <a:off x="5463379" y="3063503"/>
            <a:ext cx="1472457" cy="669124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编码器接口</a:t>
            </a:r>
            <a:endParaRPr lang="en-US" altLang="zh-CN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5081EFD-92B1-4EBA-9E02-F43F67ED3410}"/>
              </a:ext>
            </a:extLst>
          </p:cNvPr>
          <p:cNvSpPr/>
          <p:nvPr/>
        </p:nvSpPr>
        <p:spPr>
          <a:xfrm>
            <a:off x="2868870" y="422725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4B1747B-DB76-4CBD-B22C-B62383CEA6E1}"/>
              </a:ext>
            </a:extLst>
          </p:cNvPr>
          <p:cNvSpPr/>
          <p:nvPr/>
        </p:nvSpPr>
        <p:spPr>
          <a:xfrm>
            <a:off x="4454820" y="422725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15F78FE-969F-4231-A17D-B9FE353B12EE}"/>
              </a:ext>
            </a:extLst>
          </p:cNvPr>
          <p:cNvCxnSpPr>
            <a:cxnSpLocks/>
          </p:cNvCxnSpPr>
          <p:nvPr/>
        </p:nvCxnSpPr>
        <p:spPr>
          <a:xfrm>
            <a:off x="1949386" y="4547721"/>
            <a:ext cx="9194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4ABD6FA-68CC-44D7-9062-1E0C984276B0}"/>
              </a:ext>
            </a:extLst>
          </p:cNvPr>
          <p:cNvCxnSpPr>
            <a:cxnSpLocks/>
          </p:cNvCxnSpPr>
          <p:nvPr/>
        </p:nvCxnSpPr>
        <p:spPr>
          <a:xfrm>
            <a:off x="3962528" y="4547721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32C3AB83-6BF6-483E-8231-875D2AF82AD2}"/>
              </a:ext>
            </a:extLst>
          </p:cNvPr>
          <p:cNvCxnSpPr>
            <a:cxnSpLocks/>
          </p:cNvCxnSpPr>
          <p:nvPr/>
        </p:nvCxnSpPr>
        <p:spPr>
          <a:xfrm flipV="1">
            <a:off x="6049556" y="3726765"/>
            <a:ext cx="0" cy="820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9707F40-7FED-4276-AF17-EC35AECACD67}"/>
              </a:ext>
            </a:extLst>
          </p:cNvPr>
          <p:cNvSpPr txBox="1"/>
          <p:nvPr/>
        </p:nvSpPr>
        <p:spPr>
          <a:xfrm>
            <a:off x="5093788" y="3754197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TI1FP1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1EC215E9-D6CF-4BF8-9880-D9DA9873B830}"/>
              </a:ext>
            </a:extLst>
          </p:cNvPr>
          <p:cNvCxnSpPr>
            <a:cxnSpLocks/>
          </p:cNvCxnSpPr>
          <p:nvPr/>
        </p:nvCxnSpPr>
        <p:spPr>
          <a:xfrm>
            <a:off x="5934957" y="5532753"/>
            <a:ext cx="40361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A9C9854C-F43D-4CFD-AB7F-A2DE43F0431D}"/>
              </a:ext>
            </a:extLst>
          </p:cNvPr>
          <p:cNvSpPr txBox="1"/>
          <p:nvPr/>
        </p:nvSpPr>
        <p:spPr>
          <a:xfrm>
            <a:off x="6406264" y="3755307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TI2FP2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A39223E-73C6-440F-86A2-2DCC7784C36D}"/>
              </a:ext>
            </a:extLst>
          </p:cNvPr>
          <p:cNvSpPr/>
          <p:nvPr/>
        </p:nvSpPr>
        <p:spPr>
          <a:xfrm>
            <a:off x="1171357" y="520980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6489CCC-FEBD-44A7-97D1-1176CCA7AAA2}"/>
              </a:ext>
            </a:extLst>
          </p:cNvPr>
          <p:cNvSpPr/>
          <p:nvPr/>
        </p:nvSpPr>
        <p:spPr>
          <a:xfrm>
            <a:off x="2868870" y="520980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672FDDB-3B20-4318-9819-929F508DF0DA}"/>
              </a:ext>
            </a:extLst>
          </p:cNvPr>
          <p:cNvSpPr/>
          <p:nvPr/>
        </p:nvSpPr>
        <p:spPr>
          <a:xfrm>
            <a:off x="4454820" y="520980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C432FAD4-2E24-47D7-853F-E698960948F8}"/>
              </a:ext>
            </a:extLst>
          </p:cNvPr>
          <p:cNvCxnSpPr>
            <a:cxnSpLocks/>
          </p:cNvCxnSpPr>
          <p:nvPr/>
        </p:nvCxnSpPr>
        <p:spPr>
          <a:xfrm>
            <a:off x="1949386" y="5530271"/>
            <a:ext cx="9194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A3421D04-9A13-4159-AA1C-A4C231C2287F}"/>
              </a:ext>
            </a:extLst>
          </p:cNvPr>
          <p:cNvCxnSpPr>
            <a:cxnSpLocks/>
          </p:cNvCxnSpPr>
          <p:nvPr/>
        </p:nvCxnSpPr>
        <p:spPr>
          <a:xfrm>
            <a:off x="3962528" y="5530271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DBB79261-D003-4234-8075-1DA8F3117C10}"/>
              </a:ext>
            </a:extLst>
          </p:cNvPr>
          <p:cNvCxnSpPr>
            <a:cxnSpLocks/>
          </p:cNvCxnSpPr>
          <p:nvPr/>
        </p:nvCxnSpPr>
        <p:spPr>
          <a:xfrm>
            <a:off x="5934957" y="4555974"/>
            <a:ext cx="1145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A2768A00-E833-44CD-A1C3-B4E7498A1307}"/>
              </a:ext>
            </a:extLst>
          </p:cNvPr>
          <p:cNvCxnSpPr>
            <a:cxnSpLocks/>
          </p:cNvCxnSpPr>
          <p:nvPr/>
        </p:nvCxnSpPr>
        <p:spPr>
          <a:xfrm flipV="1">
            <a:off x="6338570" y="3726765"/>
            <a:ext cx="0" cy="1801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7173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工作模式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67F5FA-2E3F-4CA7-953F-07010C39E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940215"/>
            <a:ext cx="9000000" cy="331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30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实例（均不反相）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1D7070-D87D-4D9E-81C2-1C5B538D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740373"/>
            <a:ext cx="7200000" cy="342295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651A79CC-94E3-483E-9E64-D9465DEAC38B}"/>
              </a:ext>
            </a:extLst>
          </p:cNvPr>
          <p:cNvGrpSpPr/>
          <p:nvPr/>
        </p:nvGrpSpPr>
        <p:grpSpPr>
          <a:xfrm>
            <a:off x="2496001" y="1246174"/>
            <a:ext cx="7200000" cy="1272868"/>
            <a:chOff x="2496001" y="1246174"/>
            <a:chExt cx="7200000" cy="127286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1749D1D-FBF4-47E5-8B9F-C1A3313C8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906" b="62809"/>
            <a:stretch/>
          </p:blipFill>
          <p:spPr>
            <a:xfrm>
              <a:off x="2496001" y="1246174"/>
              <a:ext cx="7200000" cy="74945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D422D68-191F-4B7D-859C-43321F713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168" b="1933"/>
            <a:stretch/>
          </p:blipFill>
          <p:spPr>
            <a:xfrm>
              <a:off x="2496001" y="1965264"/>
              <a:ext cx="7200000" cy="5537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8162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实例（</a:t>
            </a:r>
            <a:r>
              <a:rPr lang="en-US" altLang="zh-CN" sz="3200">
                <a:latin typeface="等线" panose="02010600030101010101" pitchFamily="2" charset="-122"/>
              </a:rPr>
              <a:t>TI1</a:t>
            </a:r>
            <a:r>
              <a:rPr lang="zh-CN" altLang="en-US" sz="3200">
                <a:latin typeface="等线" panose="02010600030101010101" pitchFamily="2" charset="-122"/>
              </a:rPr>
              <a:t>反相）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D0384E6-2844-4C9C-9004-E031AD049509}"/>
              </a:ext>
            </a:extLst>
          </p:cNvPr>
          <p:cNvGrpSpPr/>
          <p:nvPr/>
        </p:nvGrpSpPr>
        <p:grpSpPr>
          <a:xfrm>
            <a:off x="2496001" y="1246174"/>
            <a:ext cx="7200000" cy="1272868"/>
            <a:chOff x="2496001" y="1246174"/>
            <a:chExt cx="7200000" cy="127286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5F47871-BBFB-4B6B-AE30-D4D656234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906" b="62809"/>
            <a:stretch/>
          </p:blipFill>
          <p:spPr>
            <a:xfrm>
              <a:off x="2496001" y="1246174"/>
              <a:ext cx="7200000" cy="74945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31417E5-BC18-43A1-83C6-130EFA756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168" b="1933"/>
            <a:stretch/>
          </p:blipFill>
          <p:spPr>
            <a:xfrm>
              <a:off x="2496001" y="1965264"/>
              <a:ext cx="7200000" cy="553778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24FD205-7E62-4E45-B25B-211356CC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740373"/>
            <a:ext cx="7200000" cy="342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39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（</a:t>
            </a:r>
            <a:r>
              <a:rPr lang="en-US" altLang="zh-CN" sz="2800"/>
              <a:t>Analog-Digital Converter</a:t>
            </a:r>
            <a:r>
              <a:rPr lang="zh-CN" altLang="en-US" sz="2800"/>
              <a:t>）模拟</a:t>
            </a:r>
            <a:r>
              <a:rPr lang="en-US" altLang="zh-CN" sz="2800"/>
              <a:t>-</a:t>
            </a:r>
            <a:r>
              <a:rPr lang="zh-CN" altLang="en-US" sz="2800"/>
              <a:t>数字转换器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可以将引脚上连续变化的模拟电压转换为内存中存储的数字变量，建立模拟电路到数字电路的桥梁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12</a:t>
            </a:r>
            <a:r>
              <a:rPr lang="zh-CN" altLang="en-US" sz="2800"/>
              <a:t>位逐次逼近型</a:t>
            </a:r>
            <a:r>
              <a:rPr lang="en-US" altLang="zh-CN" sz="2800"/>
              <a:t>ADC</a:t>
            </a:r>
            <a:r>
              <a:rPr lang="zh-CN" altLang="en-US" sz="2800"/>
              <a:t>，</a:t>
            </a:r>
            <a:r>
              <a:rPr lang="en-US" altLang="zh-CN" sz="2800"/>
              <a:t>1us</a:t>
            </a:r>
            <a:r>
              <a:rPr lang="zh-CN" altLang="en-US" sz="2800"/>
              <a:t>转换时间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输入电压范围：</a:t>
            </a:r>
            <a:r>
              <a:rPr lang="en-US" altLang="zh-CN" sz="2800"/>
              <a:t>0~3.3V</a:t>
            </a:r>
            <a:r>
              <a:rPr lang="zh-CN" altLang="en-US" sz="2800"/>
              <a:t>，转换结果范围：</a:t>
            </a:r>
            <a:r>
              <a:rPr lang="en-US" altLang="zh-CN" sz="2800"/>
              <a:t>0~4095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18</a:t>
            </a:r>
            <a:r>
              <a:rPr lang="zh-CN" altLang="en-US" sz="2800"/>
              <a:t>个输入通道，可测量</a:t>
            </a:r>
            <a:r>
              <a:rPr lang="en-US" altLang="zh-CN" sz="2800"/>
              <a:t>16</a:t>
            </a:r>
            <a:r>
              <a:rPr lang="zh-CN" altLang="en-US" sz="2800"/>
              <a:t>个外部和</a:t>
            </a:r>
            <a:r>
              <a:rPr lang="en-US" altLang="zh-CN" sz="2800"/>
              <a:t>2</a:t>
            </a:r>
            <a:r>
              <a:rPr lang="zh-CN" altLang="en-US" sz="2800"/>
              <a:t>个内部信号源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规则组和注入组两个转换单元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模拟看门狗自动监测输入电压范围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ADC</a:t>
            </a:r>
            <a:r>
              <a:rPr lang="zh-CN" altLang="en-US" sz="2800"/>
              <a:t>资源：</a:t>
            </a:r>
            <a:r>
              <a:rPr lang="en-US" altLang="zh-CN" sz="2800"/>
              <a:t>ADC1</a:t>
            </a:r>
            <a:r>
              <a:rPr lang="zh-CN" altLang="en-US" sz="2800"/>
              <a:t>、</a:t>
            </a:r>
            <a:r>
              <a:rPr lang="en-US" altLang="zh-CN" sz="2800"/>
              <a:t>ADC2</a:t>
            </a:r>
            <a:r>
              <a:rPr lang="zh-CN" altLang="en-US" sz="2800"/>
              <a:t>，</a:t>
            </a:r>
            <a:r>
              <a:rPr lang="en-US" altLang="zh-CN" sz="2800"/>
              <a:t>10</a:t>
            </a:r>
            <a:r>
              <a:rPr lang="zh-CN" altLang="en-US" sz="2800"/>
              <a:t>个外部输入通道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8190223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逐次逼近型</a:t>
            </a:r>
            <a:r>
              <a:rPr lang="en-US" altLang="zh-CN" sz="3200"/>
              <a:t>ADC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7FA501-1179-473C-8E8D-803A02FAD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1" b="3960"/>
          <a:stretch/>
        </p:blipFill>
        <p:spPr>
          <a:xfrm>
            <a:off x="2591889" y="1442197"/>
            <a:ext cx="7008222" cy="44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291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0C8BBF-6367-4FBB-A112-9123366A4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36"/>
          <a:stretch/>
        </p:blipFill>
        <p:spPr>
          <a:xfrm>
            <a:off x="3963521" y="948268"/>
            <a:ext cx="4264957" cy="555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205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0C68A8-B80F-4E1D-B270-E3A20FBADCEE}"/>
              </a:ext>
            </a:extLst>
          </p:cNvPr>
          <p:cNvSpPr/>
          <p:nvPr/>
        </p:nvSpPr>
        <p:spPr>
          <a:xfrm>
            <a:off x="745066" y="1117601"/>
            <a:ext cx="10701867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E2BB07A-6E9E-48BD-8371-8918890A6BE1}"/>
              </a:ext>
            </a:extLst>
          </p:cNvPr>
          <p:cNvSpPr/>
          <p:nvPr/>
        </p:nvSpPr>
        <p:spPr>
          <a:xfrm>
            <a:off x="10306738" y="1378511"/>
            <a:ext cx="770796" cy="2060066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8A38BBD-5C74-4146-934E-615523E0DA95}"/>
              </a:ext>
            </a:extLst>
          </p:cNvPr>
          <p:cNvSpPr/>
          <p:nvPr/>
        </p:nvSpPr>
        <p:spPr>
          <a:xfrm>
            <a:off x="3899236" y="3012680"/>
            <a:ext cx="1831944" cy="1499092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</a:t>
            </a:r>
            <a:r>
              <a:rPr lang="zh-CN" altLang="en-US"/>
              <a:t>转换器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7" name="梯形 16">
            <a:extLst>
              <a:ext uri="{FF2B5EF4-FFF2-40B4-BE49-F238E27FC236}">
                <a16:creationId xmlns:a16="http://schemas.microsoft.com/office/drawing/2014/main" id="{A4213974-395C-45DD-B560-438983D08D57}"/>
              </a:ext>
            </a:extLst>
          </p:cNvPr>
          <p:cNvSpPr/>
          <p:nvPr/>
        </p:nvSpPr>
        <p:spPr>
          <a:xfrm rot="5400000">
            <a:off x="1855732" y="3508643"/>
            <a:ext cx="2183218" cy="507950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E30403A-0E78-4B8D-A6D4-CB476150A65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201316" y="3630233"/>
            <a:ext cx="10030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DF6647B-6AB4-4985-9B72-9FAF981BF1FD}"/>
              </a:ext>
            </a:extLst>
          </p:cNvPr>
          <p:cNvSpPr/>
          <p:nvPr/>
        </p:nvSpPr>
        <p:spPr>
          <a:xfrm>
            <a:off x="1173462" y="2684481"/>
            <a:ext cx="865761" cy="10323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6020965-42BC-403F-9783-2933E1B21F09}"/>
              </a:ext>
            </a:extLst>
          </p:cNvPr>
          <p:cNvSpPr/>
          <p:nvPr/>
        </p:nvSpPr>
        <p:spPr>
          <a:xfrm>
            <a:off x="9212776" y="1378511"/>
            <a:ext cx="770796" cy="2060066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中断</a:t>
            </a:r>
            <a:endParaRPr lang="en-US" altLang="zh-CN"/>
          </a:p>
          <a:p>
            <a:pPr algn="ctr"/>
            <a:r>
              <a:rPr lang="zh-CN" altLang="en-US"/>
              <a:t>输出</a:t>
            </a:r>
            <a:endParaRPr lang="en-US" altLang="zh-CN"/>
          </a:p>
          <a:p>
            <a:pPr algn="ctr"/>
            <a:r>
              <a:rPr lang="zh-CN" altLang="en-US"/>
              <a:t>控制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52E89EF-99CB-482C-9485-8E29F236BB12}"/>
              </a:ext>
            </a:extLst>
          </p:cNvPr>
          <p:cNvCxnSpPr>
            <a:cxnSpLocks/>
            <a:stCxn id="34" idx="3"/>
            <a:endCxn id="8" idx="1"/>
          </p:cNvCxnSpPr>
          <p:nvPr/>
        </p:nvCxnSpPr>
        <p:spPr>
          <a:xfrm>
            <a:off x="9983572" y="2408544"/>
            <a:ext cx="3231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7155193E-9698-40C5-BDFD-D71F966E9268}"/>
              </a:ext>
            </a:extLst>
          </p:cNvPr>
          <p:cNvSpPr/>
          <p:nvPr/>
        </p:nvSpPr>
        <p:spPr>
          <a:xfrm>
            <a:off x="6123861" y="1911783"/>
            <a:ext cx="2419100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模拟看门狗</a:t>
            </a:r>
            <a:endParaRPr lang="en-US" altLang="zh-CN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91BE026-A7DA-4217-BE3F-5F350DE6F8B8}"/>
              </a:ext>
            </a:extLst>
          </p:cNvPr>
          <p:cNvSpPr/>
          <p:nvPr/>
        </p:nvSpPr>
        <p:spPr>
          <a:xfrm>
            <a:off x="4967460" y="5093282"/>
            <a:ext cx="115640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RCC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30DDFB1-3789-4BBA-89BD-B02262E886C4}"/>
              </a:ext>
            </a:extLst>
          </p:cNvPr>
          <p:cNvSpPr/>
          <p:nvPr/>
        </p:nvSpPr>
        <p:spPr>
          <a:xfrm>
            <a:off x="3574846" y="5093282"/>
            <a:ext cx="115640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触发控制</a:t>
            </a:r>
            <a:endParaRPr lang="en-US" altLang="zh-CN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142E0C0-0C9E-4F8E-B092-F881B722B411}"/>
              </a:ext>
            </a:extLst>
          </p:cNvPr>
          <p:cNvSpPr/>
          <p:nvPr/>
        </p:nvSpPr>
        <p:spPr>
          <a:xfrm>
            <a:off x="4204323" y="3438577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规则组</a:t>
            </a:r>
            <a:endParaRPr lang="en-US" altLang="zh-CN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6310AA-AD7D-41A7-829F-4360F72AFAD0}"/>
              </a:ext>
            </a:extLst>
          </p:cNvPr>
          <p:cNvSpPr/>
          <p:nvPr/>
        </p:nvSpPr>
        <p:spPr>
          <a:xfrm>
            <a:off x="4204323" y="389420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注入组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6A255E2-AAF4-4E0F-87C8-A7F9B57D9F1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201316" y="4085859"/>
            <a:ext cx="10030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B171EF13-902E-4704-9718-2FDE21CBBF61}"/>
              </a:ext>
            </a:extLst>
          </p:cNvPr>
          <p:cNvSpPr/>
          <p:nvPr/>
        </p:nvSpPr>
        <p:spPr>
          <a:xfrm>
            <a:off x="6123861" y="3012680"/>
            <a:ext cx="2419100" cy="1499092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</a:t>
            </a:r>
            <a:r>
              <a:rPr lang="zh-CN" altLang="en-US"/>
              <a:t>数据寄存器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45B22C7-908A-4604-AAC2-3CA46BA47D15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5442858" y="3630233"/>
            <a:ext cx="9860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DD9DF0C-7008-48C4-A612-5AB914FF02F4}"/>
              </a:ext>
            </a:extLst>
          </p:cNvPr>
          <p:cNvCxnSpPr>
            <a:cxnSpLocks/>
            <a:stCxn id="20" idx="3"/>
            <a:endCxn id="38" idx="1"/>
          </p:cNvCxnSpPr>
          <p:nvPr/>
        </p:nvCxnSpPr>
        <p:spPr>
          <a:xfrm>
            <a:off x="5442858" y="4085859"/>
            <a:ext cx="9860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03A38E3-AAA1-4F4F-A0E7-1347A93BC51D}"/>
              </a:ext>
            </a:extLst>
          </p:cNvPr>
          <p:cNvSpPr/>
          <p:nvPr/>
        </p:nvSpPr>
        <p:spPr>
          <a:xfrm>
            <a:off x="6428948" y="3438577"/>
            <a:ext cx="181254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规则组结果</a:t>
            </a:r>
            <a:r>
              <a:rPr lang="en-US" altLang="zh-CN"/>
              <a:t>×1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D7FD961-0C5A-4659-9DEE-3CC2A3592BEB}"/>
              </a:ext>
            </a:extLst>
          </p:cNvPr>
          <p:cNvSpPr/>
          <p:nvPr/>
        </p:nvSpPr>
        <p:spPr>
          <a:xfrm>
            <a:off x="6428948" y="3894203"/>
            <a:ext cx="181254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注入组结果</a:t>
            </a:r>
            <a:r>
              <a:rPr lang="en-US" altLang="zh-CN"/>
              <a:t>×4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D52B810-E55B-4169-AB01-52EBE77875FF}"/>
              </a:ext>
            </a:extLst>
          </p:cNvPr>
          <p:cNvSpPr txBox="1"/>
          <p:nvPr/>
        </p:nvSpPr>
        <p:spPr>
          <a:xfrm>
            <a:off x="3276537" y="320413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83000DB-31D2-4974-BD83-E9C82B03A9FA}"/>
              </a:ext>
            </a:extLst>
          </p:cNvPr>
          <p:cNvCxnSpPr/>
          <p:nvPr/>
        </p:nvCxnSpPr>
        <p:spPr>
          <a:xfrm flipV="1">
            <a:off x="3472043" y="354023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FDBF2EAC-590E-42EB-A9E0-DCAB9859E36B}"/>
              </a:ext>
            </a:extLst>
          </p:cNvPr>
          <p:cNvSpPr txBox="1"/>
          <p:nvPr/>
        </p:nvSpPr>
        <p:spPr>
          <a:xfrm>
            <a:off x="3276537" y="414681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4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6341762-62A5-401A-ABE6-3B4B0C46E514}"/>
              </a:ext>
            </a:extLst>
          </p:cNvPr>
          <p:cNvCxnSpPr/>
          <p:nvPr/>
        </p:nvCxnSpPr>
        <p:spPr>
          <a:xfrm flipV="1">
            <a:off x="3472043" y="4002254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67B2717E-5232-4FB9-B0BA-6B80C8F8FA70}"/>
              </a:ext>
            </a:extLst>
          </p:cNvPr>
          <p:cNvSpPr txBox="1"/>
          <p:nvPr/>
        </p:nvSpPr>
        <p:spPr>
          <a:xfrm>
            <a:off x="5607257" y="320413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58061EF6-9461-49D1-A47F-54EB0FA13665}"/>
              </a:ext>
            </a:extLst>
          </p:cNvPr>
          <p:cNvCxnSpPr/>
          <p:nvPr/>
        </p:nvCxnSpPr>
        <p:spPr>
          <a:xfrm flipV="1">
            <a:off x="5836864" y="354023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DE1C2F8B-F9B4-463C-A07B-AA795711F9D4}"/>
              </a:ext>
            </a:extLst>
          </p:cNvPr>
          <p:cNvSpPr txBox="1"/>
          <p:nvPr/>
        </p:nvSpPr>
        <p:spPr>
          <a:xfrm>
            <a:off x="5603674" y="414681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4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4E72487-085B-4AEB-B0AE-0A4A8FD0C5AD}"/>
              </a:ext>
            </a:extLst>
          </p:cNvPr>
          <p:cNvCxnSpPr/>
          <p:nvPr/>
        </p:nvCxnSpPr>
        <p:spPr>
          <a:xfrm flipV="1">
            <a:off x="5833281" y="4002254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5221A6A1-ACB3-4673-9876-D112FA891410}"/>
              </a:ext>
            </a:extLst>
          </p:cNvPr>
          <p:cNvSpPr/>
          <p:nvPr/>
        </p:nvSpPr>
        <p:spPr>
          <a:xfrm>
            <a:off x="1173462" y="3926930"/>
            <a:ext cx="865760" cy="3917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温度</a:t>
            </a:r>
            <a:endParaRPr lang="en-US" altLang="zh-CN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FAC7922-F190-4A33-B3AC-67E4B884FEEA}"/>
              </a:ext>
            </a:extLst>
          </p:cNvPr>
          <p:cNvSpPr/>
          <p:nvPr/>
        </p:nvSpPr>
        <p:spPr>
          <a:xfrm>
            <a:off x="1173462" y="4454728"/>
            <a:ext cx="865760" cy="3917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V</a:t>
            </a:r>
            <a:r>
              <a:rPr lang="en-US" altLang="zh-CN" baseline="-25000"/>
              <a:t>REFINT</a:t>
            </a:r>
          </a:p>
        </p:txBody>
      </p:sp>
      <p:sp>
        <p:nvSpPr>
          <p:cNvPr id="58" name="箭头: 上下 57">
            <a:extLst>
              <a:ext uri="{FF2B5EF4-FFF2-40B4-BE49-F238E27FC236}">
                <a16:creationId xmlns:a16="http://schemas.microsoft.com/office/drawing/2014/main" id="{AAD5D109-07F0-4D82-853A-23F8E866760C}"/>
              </a:ext>
            </a:extLst>
          </p:cNvPr>
          <p:cNvSpPr/>
          <p:nvPr/>
        </p:nvSpPr>
        <p:spPr>
          <a:xfrm>
            <a:off x="7179074" y="2602891"/>
            <a:ext cx="308674" cy="405410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4C539126-6886-45C7-94AF-B260090AA07D}"/>
              </a:ext>
            </a:extLst>
          </p:cNvPr>
          <p:cNvCxnSpPr>
            <a:cxnSpLocks/>
          </p:cNvCxnSpPr>
          <p:nvPr/>
        </p:nvCxnSpPr>
        <p:spPr>
          <a:xfrm>
            <a:off x="7422372" y="2801927"/>
            <a:ext cx="17904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3FD2CCB6-3721-4076-917F-68AAEDB038EE}"/>
              </a:ext>
            </a:extLst>
          </p:cNvPr>
          <p:cNvCxnSpPr>
            <a:cxnSpLocks/>
          </p:cNvCxnSpPr>
          <p:nvPr/>
        </p:nvCxnSpPr>
        <p:spPr>
          <a:xfrm>
            <a:off x="5310508" y="1684327"/>
            <a:ext cx="39022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C240C5C3-3E20-4068-9315-2CBA819C8567}"/>
              </a:ext>
            </a:extLst>
          </p:cNvPr>
          <p:cNvCxnSpPr>
            <a:cxnSpLocks/>
          </p:cNvCxnSpPr>
          <p:nvPr/>
        </p:nvCxnSpPr>
        <p:spPr>
          <a:xfrm>
            <a:off x="5310508" y="1684327"/>
            <a:ext cx="0" cy="13283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2E303BDB-5BBC-4574-836A-82EC727B0A6C}"/>
              </a:ext>
            </a:extLst>
          </p:cNvPr>
          <p:cNvSpPr txBox="1"/>
          <p:nvPr/>
        </p:nvSpPr>
        <p:spPr>
          <a:xfrm>
            <a:off x="6150769" y="1256114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2</a:t>
            </a: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88C26921-3E7B-41F9-9816-616897590E3F}"/>
              </a:ext>
            </a:extLst>
          </p:cNvPr>
          <p:cNvCxnSpPr/>
          <p:nvPr/>
        </p:nvCxnSpPr>
        <p:spPr>
          <a:xfrm flipV="1">
            <a:off x="6346275" y="1592208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617AEE9E-0D0D-4282-9957-7D939DAC6398}"/>
              </a:ext>
            </a:extLst>
          </p:cNvPr>
          <p:cNvCxnSpPr>
            <a:cxnSpLocks/>
          </p:cNvCxnSpPr>
          <p:nvPr/>
        </p:nvCxnSpPr>
        <p:spPr>
          <a:xfrm flipV="1">
            <a:off x="4440143" y="4511772"/>
            <a:ext cx="0" cy="58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8F2B3536-98E4-49C7-8D9E-DF61C0E18C90}"/>
              </a:ext>
            </a:extLst>
          </p:cNvPr>
          <p:cNvCxnSpPr>
            <a:cxnSpLocks/>
          </p:cNvCxnSpPr>
          <p:nvPr/>
        </p:nvCxnSpPr>
        <p:spPr>
          <a:xfrm flipV="1">
            <a:off x="5230558" y="4511772"/>
            <a:ext cx="0" cy="58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4787AF22-957D-4383-8093-5208205C37DC}"/>
              </a:ext>
            </a:extLst>
          </p:cNvPr>
          <p:cNvSpPr txBox="1"/>
          <p:nvPr/>
        </p:nvSpPr>
        <p:spPr>
          <a:xfrm>
            <a:off x="3590754" y="4625951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START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E56FCF90-C85B-417E-AD4E-EEC7A10BF5D4}"/>
              </a:ext>
            </a:extLst>
          </p:cNvPr>
          <p:cNvSpPr txBox="1"/>
          <p:nvPr/>
        </p:nvSpPr>
        <p:spPr>
          <a:xfrm>
            <a:off x="5191666" y="4625951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CLOCK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2AB85FD-F0DA-4D78-A6EA-9754B4859BC1}"/>
              </a:ext>
            </a:extLst>
          </p:cNvPr>
          <p:cNvSpPr txBox="1"/>
          <p:nvPr/>
        </p:nvSpPr>
        <p:spPr>
          <a:xfrm>
            <a:off x="4550439" y="2537259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AC8D4375-8FA0-4C3C-8318-71701DF9A10A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2039223" y="3197330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ABCAF017-28CD-4829-B2CA-A55FFC70699C}"/>
              </a:ext>
            </a:extLst>
          </p:cNvPr>
          <p:cNvSpPr txBox="1"/>
          <p:nvPr/>
        </p:nvSpPr>
        <p:spPr>
          <a:xfrm>
            <a:off x="2060032" y="2794262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A4955F21-42C8-462D-9081-C696F44E4064}"/>
              </a:ext>
            </a:extLst>
          </p:cNvPr>
          <p:cNvCxnSpPr/>
          <p:nvPr/>
        </p:nvCxnSpPr>
        <p:spPr>
          <a:xfrm flipV="1">
            <a:off x="2242639" y="310111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81587B75-0C74-42C9-8E01-AB46CE5C65F4}"/>
              </a:ext>
            </a:extLst>
          </p:cNvPr>
          <p:cNvCxnSpPr>
            <a:cxnSpLocks/>
          </p:cNvCxnSpPr>
          <p:nvPr/>
        </p:nvCxnSpPr>
        <p:spPr>
          <a:xfrm>
            <a:off x="2039223" y="4122813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F7AFE14-7F30-4F9D-8E7E-F3E07474502D}"/>
              </a:ext>
            </a:extLst>
          </p:cNvPr>
          <p:cNvCxnSpPr>
            <a:cxnSpLocks/>
          </p:cNvCxnSpPr>
          <p:nvPr/>
        </p:nvCxnSpPr>
        <p:spPr>
          <a:xfrm>
            <a:off x="2039223" y="4647260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50C9BE0B-D721-4898-B2C4-168CEFD017BB}"/>
              </a:ext>
            </a:extLst>
          </p:cNvPr>
          <p:cNvSpPr/>
          <p:nvPr/>
        </p:nvSpPr>
        <p:spPr>
          <a:xfrm>
            <a:off x="9728537" y="5093283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460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命名规则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161306-1800-4260-AB57-134B40C4A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101" y="918196"/>
            <a:ext cx="4963798" cy="57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1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输入通道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56D138BC-F6AC-4F22-91D7-4DCBCB828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454700"/>
              </p:ext>
            </p:extLst>
          </p:nvPr>
        </p:nvGraphicFramePr>
        <p:xfrm>
          <a:off x="3216000" y="899286"/>
          <a:ext cx="5760000" cy="54902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24336826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19495422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67912457"/>
                    </a:ext>
                  </a:extLst>
                </a:gridCol>
              </a:tblGrid>
              <a:tr h="2881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ADC3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327490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81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PF6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PF7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PF8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8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PF10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9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温度传感器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055893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内部参考电压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467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3518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D363370C-5CA9-449F-850B-345BB154C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36908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570316"/>
              </p:ext>
            </p:extLst>
          </p:nvPr>
        </p:nvGraphicFramePr>
        <p:xfrm>
          <a:off x="3016090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5512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单次转换，非扫描模式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6090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3898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6090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4476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842453"/>
              </p:ext>
            </p:extLst>
          </p:nvPr>
        </p:nvGraphicFramePr>
        <p:xfrm>
          <a:off x="7520356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A5F3E75D-0D65-488B-BFD2-7E3EA6C46C02}"/>
              </a:ext>
            </a:extLst>
          </p:cNvPr>
          <p:cNvSpPr/>
          <p:nvPr/>
        </p:nvSpPr>
        <p:spPr>
          <a:xfrm>
            <a:off x="7709778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C076F9-8BC6-4ACA-B77F-F2C3430F501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8240356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8164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60356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8742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2">
            <a:extLst>
              <a:ext uri="{FF2B5EF4-FFF2-40B4-BE49-F238E27FC236}">
                <a16:creationId xmlns:a16="http://schemas.microsoft.com/office/drawing/2014/main" id="{C04693A8-0420-4F27-AB1A-8D9DA2DCA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100590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6886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61592"/>
              </p:ext>
            </p:extLst>
          </p:nvPr>
        </p:nvGraphicFramePr>
        <p:xfrm>
          <a:off x="301328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271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连续转换，非扫描模式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328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1097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3289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1675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663877"/>
              </p:ext>
            </p:extLst>
          </p:nvPr>
        </p:nvGraphicFramePr>
        <p:xfrm>
          <a:off x="7517555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5363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57555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5941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EE26A1C-7391-442A-AC2D-9E3575B5C9D2}"/>
              </a:ext>
            </a:extLst>
          </p:cNvPr>
          <p:cNvCxnSpPr>
            <a:cxnSpLocks/>
          </p:cNvCxnSpPr>
          <p:nvPr/>
        </p:nvCxnSpPr>
        <p:spPr>
          <a:xfrm>
            <a:off x="5131675" y="3509010"/>
            <a:ext cx="11675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E6ADAC8-28AC-43BB-8828-17FEA3353AF1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0" cy="2323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1A6DED5-8EC2-4B66-9A5A-3DDD49505E17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19383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3239BD7-1BC8-4D3E-98FE-C3F003E134E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237555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0A1C921-F3B9-45F3-ACF8-1E3E4305B39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131675" y="3028898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98CAA5-91EF-4E91-9F86-2892E5C4EBAC}"/>
              </a:ext>
            </a:extLst>
          </p:cNvPr>
          <p:cNvCxnSpPr>
            <a:cxnSpLocks/>
          </p:cNvCxnSpPr>
          <p:nvPr/>
        </p:nvCxnSpPr>
        <p:spPr>
          <a:xfrm>
            <a:off x="9635941" y="3028898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7C17925-C7AD-43A0-91EE-17828607DC79}"/>
              </a:ext>
            </a:extLst>
          </p:cNvPr>
          <p:cNvSpPr txBox="1"/>
          <p:nvPr/>
        </p:nvSpPr>
        <p:spPr>
          <a:xfrm>
            <a:off x="10231007" y="3247400"/>
            <a:ext cx="97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600A763-FA21-4FE8-B235-791529D3A951}"/>
              </a:ext>
            </a:extLst>
          </p:cNvPr>
          <p:cNvCxnSpPr>
            <a:cxnSpLocks/>
          </p:cNvCxnSpPr>
          <p:nvPr/>
        </p:nvCxnSpPr>
        <p:spPr>
          <a:xfrm flipV="1">
            <a:off x="9635941" y="3504681"/>
            <a:ext cx="717468" cy="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2">
            <a:extLst>
              <a:ext uri="{FF2B5EF4-FFF2-40B4-BE49-F238E27FC236}">
                <a16:creationId xmlns:a16="http://schemas.microsoft.com/office/drawing/2014/main" id="{41CB9CC6-B3D2-4017-B068-1DFA0AB4F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9003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32" name="表格 2">
            <a:extLst>
              <a:ext uri="{FF2B5EF4-FFF2-40B4-BE49-F238E27FC236}">
                <a16:creationId xmlns:a16="http://schemas.microsoft.com/office/drawing/2014/main" id="{547E8784-B499-4619-909B-62E8182F5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78008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3603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973060"/>
              </p:ext>
            </p:extLst>
          </p:nvPr>
        </p:nvGraphicFramePr>
        <p:xfrm>
          <a:off x="3013288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2710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单次转换，扫描模式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3288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1096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3288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1674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08580"/>
              </p:ext>
            </p:extLst>
          </p:nvPr>
        </p:nvGraphicFramePr>
        <p:xfrm>
          <a:off x="7517554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A5F3E75D-0D65-488B-BFD2-7E3EA6C46C02}"/>
              </a:ext>
            </a:extLst>
          </p:cNvPr>
          <p:cNvSpPr/>
          <p:nvPr/>
        </p:nvSpPr>
        <p:spPr>
          <a:xfrm>
            <a:off x="7706976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C076F9-8BC6-4ACA-B77F-F2C3430F501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8237554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5362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57554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5940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左大括号 1">
            <a:extLst>
              <a:ext uri="{FF2B5EF4-FFF2-40B4-BE49-F238E27FC236}">
                <a16:creationId xmlns:a16="http://schemas.microsoft.com/office/drawing/2014/main" id="{2A9457DE-EC1E-4D5A-9158-32CEBA554DAE}"/>
              </a:ext>
            </a:extLst>
          </p:cNvPr>
          <p:cNvSpPr/>
          <p:nvPr/>
        </p:nvSpPr>
        <p:spPr>
          <a:xfrm>
            <a:off x="2033051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D847483-22BE-44C6-A91A-A3F825EEAF10}"/>
              </a:ext>
            </a:extLst>
          </p:cNvPr>
          <p:cNvSpPr txBox="1"/>
          <p:nvPr/>
        </p:nvSpPr>
        <p:spPr>
          <a:xfrm>
            <a:off x="583025" y="2329801"/>
            <a:ext cx="1397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通道数目：</a:t>
            </a:r>
            <a:r>
              <a:rPr lang="en-US" altLang="zh-CN" sz="1600"/>
              <a:t>7</a:t>
            </a:r>
          </a:p>
        </p:txBody>
      </p:sp>
      <p:graphicFrame>
        <p:nvGraphicFramePr>
          <p:cNvPr id="20" name="表格 2">
            <a:extLst>
              <a:ext uri="{FF2B5EF4-FFF2-40B4-BE49-F238E27FC236}">
                <a16:creationId xmlns:a16="http://schemas.microsoft.com/office/drawing/2014/main" id="{49285F69-22F4-4464-A527-CD6C24C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9003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21" name="表格 2">
            <a:extLst>
              <a:ext uri="{FF2B5EF4-FFF2-40B4-BE49-F238E27FC236}">
                <a16:creationId xmlns:a16="http://schemas.microsoft.com/office/drawing/2014/main" id="{783BBDAB-B615-4911-8BF7-BD429D137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78008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6086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311326"/>
              </p:ext>
            </p:extLst>
          </p:nvPr>
        </p:nvGraphicFramePr>
        <p:xfrm>
          <a:off x="301328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271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连续转换，扫描模式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328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1097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3289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1675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386118"/>
              </p:ext>
            </p:extLst>
          </p:nvPr>
        </p:nvGraphicFramePr>
        <p:xfrm>
          <a:off x="7517555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5363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57555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5941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EE26A1C-7391-442A-AC2D-9E3575B5C9D2}"/>
              </a:ext>
            </a:extLst>
          </p:cNvPr>
          <p:cNvCxnSpPr>
            <a:cxnSpLocks/>
          </p:cNvCxnSpPr>
          <p:nvPr/>
        </p:nvCxnSpPr>
        <p:spPr>
          <a:xfrm>
            <a:off x="5131675" y="5346277"/>
            <a:ext cx="11675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E6ADAC8-28AC-43BB-8828-17FEA3353AF1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0" cy="41609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1A6DED5-8EC2-4B66-9A5A-3DDD49505E17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19383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3239BD7-1BC8-4D3E-98FE-C3F003E134E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237555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0A1C921-F3B9-45F3-ACF8-1E3E4305B39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131675" y="4866165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98CAA5-91EF-4E91-9F86-2892E5C4EBAC}"/>
              </a:ext>
            </a:extLst>
          </p:cNvPr>
          <p:cNvCxnSpPr>
            <a:cxnSpLocks/>
          </p:cNvCxnSpPr>
          <p:nvPr/>
        </p:nvCxnSpPr>
        <p:spPr>
          <a:xfrm>
            <a:off x="9635941" y="4866165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7C17925-C7AD-43A0-91EE-17828607DC79}"/>
              </a:ext>
            </a:extLst>
          </p:cNvPr>
          <p:cNvSpPr txBox="1"/>
          <p:nvPr/>
        </p:nvSpPr>
        <p:spPr>
          <a:xfrm>
            <a:off x="10231007" y="5084667"/>
            <a:ext cx="97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600A763-FA21-4FE8-B235-791529D3A951}"/>
              </a:ext>
            </a:extLst>
          </p:cNvPr>
          <p:cNvCxnSpPr>
            <a:cxnSpLocks/>
          </p:cNvCxnSpPr>
          <p:nvPr/>
        </p:nvCxnSpPr>
        <p:spPr>
          <a:xfrm flipV="1">
            <a:off x="9635941" y="5341948"/>
            <a:ext cx="717468" cy="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左大括号 32">
            <a:extLst>
              <a:ext uri="{FF2B5EF4-FFF2-40B4-BE49-F238E27FC236}">
                <a16:creationId xmlns:a16="http://schemas.microsoft.com/office/drawing/2014/main" id="{05AD1B28-3664-461F-8A86-D4D2513005B8}"/>
              </a:ext>
            </a:extLst>
          </p:cNvPr>
          <p:cNvSpPr/>
          <p:nvPr/>
        </p:nvSpPr>
        <p:spPr>
          <a:xfrm>
            <a:off x="2033051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3686A84-45CA-4F80-BE3E-5D3DE2330595}"/>
              </a:ext>
            </a:extLst>
          </p:cNvPr>
          <p:cNvSpPr txBox="1"/>
          <p:nvPr/>
        </p:nvSpPr>
        <p:spPr>
          <a:xfrm>
            <a:off x="583025" y="2329801"/>
            <a:ext cx="1397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通道数目：</a:t>
            </a:r>
            <a:r>
              <a:rPr lang="en-US" altLang="zh-CN" sz="1600"/>
              <a:t>7</a:t>
            </a:r>
          </a:p>
        </p:txBody>
      </p:sp>
      <p:graphicFrame>
        <p:nvGraphicFramePr>
          <p:cNvPr id="26" name="表格 2">
            <a:extLst>
              <a:ext uri="{FF2B5EF4-FFF2-40B4-BE49-F238E27FC236}">
                <a16:creationId xmlns:a16="http://schemas.microsoft.com/office/drawing/2014/main" id="{091FEDD1-7118-4AE8-82C5-6B2265C8D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9003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32" name="表格 2">
            <a:extLst>
              <a:ext uri="{FF2B5EF4-FFF2-40B4-BE49-F238E27FC236}">
                <a16:creationId xmlns:a16="http://schemas.microsoft.com/office/drawing/2014/main" id="{F855AEEC-80F6-450C-9F2C-217E1716C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78008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5459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触发控制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FA28A9-7817-4B8D-B507-C3EBEDEA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41" y="1728999"/>
            <a:ext cx="10419317" cy="376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4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数据对齐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数据右对齐：</a:t>
            </a:r>
            <a:endParaRPr lang="en-US" altLang="zh-CN" sz="28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DBC9DB-1EAD-419A-A055-C0B0AC984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65" y="2106348"/>
            <a:ext cx="8552381" cy="7142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E519FBE-4286-4EE2-9E8F-95548BB1B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64" y="4037366"/>
            <a:ext cx="8552381" cy="7238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AB8B535-BF22-4F14-80E4-B9CD5FD0B1B8}"/>
              </a:ext>
            </a:extLst>
          </p:cNvPr>
          <p:cNvSpPr txBox="1"/>
          <p:nvPr/>
        </p:nvSpPr>
        <p:spPr>
          <a:xfrm>
            <a:off x="570963" y="3167390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数据左对齐：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5948534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转换时间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</a:t>
            </a:r>
            <a:r>
              <a:rPr lang="zh-CN" altLang="en-US" sz="2800"/>
              <a:t>转换的步骤：采样，保持，量化，编码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 </a:t>
            </a:r>
            <a:r>
              <a:rPr lang="en-US" altLang="zh-CN" sz="2800"/>
              <a:t>ADC</a:t>
            </a:r>
            <a:r>
              <a:rPr lang="zh-CN" altLang="en-US" sz="2800"/>
              <a:t>的总转换时间为：</a:t>
            </a:r>
            <a:endParaRPr lang="en-US" altLang="zh-CN" sz="2800"/>
          </a:p>
          <a:p>
            <a:r>
              <a:rPr lang="en-US" altLang="zh-CN" sz="2800"/>
              <a:t>	T</a:t>
            </a:r>
            <a:r>
              <a:rPr lang="en-US" altLang="zh-CN" sz="2800" baseline="-25000"/>
              <a:t>CONV</a:t>
            </a:r>
            <a:r>
              <a:rPr lang="en-US" altLang="zh-CN" sz="2800"/>
              <a:t> = </a:t>
            </a:r>
            <a:r>
              <a:rPr lang="zh-CN" altLang="en-US" sz="2800"/>
              <a:t>采样时间 </a:t>
            </a:r>
            <a:r>
              <a:rPr lang="en-US" altLang="zh-CN" sz="2800"/>
              <a:t>+ 12.5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</a:t>
            </a:r>
            <a:endParaRPr lang="en-US" altLang="zh-CN" sz="2800"/>
          </a:p>
          <a:p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例如：当</a:t>
            </a:r>
            <a:r>
              <a:rPr lang="en-US" altLang="zh-CN" sz="2800"/>
              <a:t>ADCCLK=14MHz</a:t>
            </a:r>
            <a:r>
              <a:rPr lang="zh-CN" altLang="en-US" sz="2800"/>
              <a:t>，采样时间为</a:t>
            </a:r>
            <a:r>
              <a:rPr lang="en-US" altLang="zh-CN" sz="2800"/>
              <a:t>1.5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</a:t>
            </a:r>
          </a:p>
          <a:p>
            <a:r>
              <a:rPr lang="en-US" altLang="zh-CN" sz="2800"/>
              <a:t>	T</a:t>
            </a:r>
            <a:r>
              <a:rPr lang="en-US" altLang="zh-CN" sz="2800" baseline="-25000"/>
              <a:t>CONV</a:t>
            </a:r>
            <a:r>
              <a:rPr lang="en-US" altLang="zh-CN" sz="2800"/>
              <a:t> = 1.5 + 12.5 = 14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 </a:t>
            </a:r>
            <a:r>
              <a:rPr lang="en-US" altLang="zh-CN" sz="2800"/>
              <a:t>= 1μs</a:t>
            </a:r>
          </a:p>
        </p:txBody>
      </p:sp>
    </p:spTree>
    <p:extLst>
      <p:ext uri="{BB962C8B-B14F-4D97-AF65-F5344CB8AC3E}">
        <p14:creationId xmlns:p14="http://schemas.microsoft.com/office/powerpoint/2010/main" val="758681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校准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有一个内置自校准模式。校准可大幅减小因内部电容器组的变化而造成的准精度误差。校准期间，在每个电容器上都会计算出一个误差修正码</a:t>
            </a:r>
            <a:r>
              <a:rPr lang="en-US" altLang="zh-CN" sz="2800"/>
              <a:t>(</a:t>
            </a:r>
            <a:r>
              <a:rPr lang="zh-CN" altLang="en-US" sz="2800"/>
              <a:t>数字值</a:t>
            </a:r>
            <a:r>
              <a:rPr lang="en-US" altLang="zh-CN" sz="2800"/>
              <a:t>)</a:t>
            </a:r>
            <a:r>
              <a:rPr lang="zh-CN" altLang="en-US" sz="2800"/>
              <a:t>，这个码用于消除在随后的转换中每个电容器上产生的误差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建议在每次上电后执行一次校准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启动校准前， </a:t>
            </a:r>
            <a:r>
              <a:rPr lang="en-US" altLang="zh-CN" sz="2800"/>
              <a:t>ADC</a:t>
            </a:r>
            <a:r>
              <a:rPr lang="zh-CN" altLang="en-US" sz="2800"/>
              <a:t>必须处于关电状态超过至少两个</a:t>
            </a:r>
            <a:r>
              <a:rPr lang="en-US" altLang="zh-CN" sz="2800"/>
              <a:t>ADC</a:t>
            </a:r>
            <a:r>
              <a:rPr lang="zh-CN" altLang="en-US" sz="2800"/>
              <a:t>时钟周期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3401087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540528-E665-42FD-BC9D-A56A1155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84" y="1768034"/>
            <a:ext cx="8771232" cy="36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04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22971</TotalTime>
  <Words>8576</Words>
  <Application>Microsoft Office PowerPoint</Application>
  <PresentationFormat>宽屏</PresentationFormat>
  <Paragraphs>2000</Paragraphs>
  <Slides>178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178</vt:i4>
      </vt:variant>
    </vt:vector>
  </HeadingPairs>
  <TitlesOfParts>
    <vt:vector size="186" baseType="lpstr">
      <vt:lpstr>等线</vt:lpstr>
      <vt:lpstr>等线 Light</vt:lpstr>
      <vt:lpstr>微软雅黑</vt:lpstr>
      <vt:lpstr>Arial</vt:lpstr>
      <vt:lpstr>Cambria Math</vt:lpstr>
      <vt:lpstr>Consolas</vt:lpstr>
      <vt:lpstr>Office 主题​​</vt:lpstr>
      <vt:lpstr>Visio.Drawing.6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! World</dc:creator>
  <cp:lastModifiedBy>H Admin</cp:lastModifiedBy>
  <cp:revision>1284</cp:revision>
  <dcterms:created xsi:type="dcterms:W3CDTF">2019-03-09T07:14:58Z</dcterms:created>
  <dcterms:modified xsi:type="dcterms:W3CDTF">2023-06-15T09:11:49Z</dcterms:modified>
</cp:coreProperties>
</file>